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png&amp;ehk=QYMcx8J9y5dmWD" ContentType="image/png"/>
  <Default Extension="PNG&amp;ehk=tDIhrwXsen1MRUmeSs3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29" r:id="rId4"/>
  </p:sldMasterIdLst>
  <p:notesMasterIdLst>
    <p:notesMasterId r:id="rId45"/>
  </p:notesMasterIdLst>
  <p:handoutMasterIdLst>
    <p:handoutMasterId r:id="rId46"/>
  </p:handoutMasterIdLst>
  <p:sldIdLst>
    <p:sldId id="1385" r:id="rId5"/>
    <p:sldId id="1463" r:id="rId6"/>
    <p:sldId id="1464" r:id="rId7"/>
    <p:sldId id="1472" r:id="rId8"/>
    <p:sldId id="1406" r:id="rId9"/>
    <p:sldId id="1465" r:id="rId10"/>
    <p:sldId id="1466" r:id="rId11"/>
    <p:sldId id="1467" r:id="rId12"/>
    <p:sldId id="1468" r:id="rId13"/>
    <p:sldId id="1470" r:id="rId14"/>
    <p:sldId id="1525" r:id="rId15"/>
    <p:sldId id="1407" r:id="rId16"/>
    <p:sldId id="1473" r:id="rId17"/>
    <p:sldId id="1474" r:id="rId18"/>
    <p:sldId id="1475" r:id="rId19"/>
    <p:sldId id="1476" r:id="rId20"/>
    <p:sldId id="1477" r:id="rId21"/>
    <p:sldId id="1478" r:id="rId22"/>
    <p:sldId id="1480" r:id="rId23"/>
    <p:sldId id="1481" r:id="rId24"/>
    <p:sldId id="1484" r:id="rId25"/>
    <p:sldId id="1485" r:id="rId26"/>
    <p:sldId id="1479" r:id="rId27"/>
    <p:sldId id="1411" r:id="rId28"/>
    <p:sldId id="1487" r:id="rId29"/>
    <p:sldId id="1486" r:id="rId30"/>
    <p:sldId id="1488" r:id="rId31"/>
    <p:sldId id="1414" r:id="rId32"/>
    <p:sldId id="1489" r:id="rId33"/>
    <p:sldId id="1490" r:id="rId34"/>
    <p:sldId id="1516" r:id="rId35"/>
    <p:sldId id="1520" r:id="rId36"/>
    <p:sldId id="1521" r:id="rId37"/>
    <p:sldId id="1522" r:id="rId38"/>
    <p:sldId id="1523" r:id="rId39"/>
    <p:sldId id="1524" r:id="rId40"/>
    <p:sldId id="1526" r:id="rId41"/>
    <p:sldId id="1401" r:id="rId42"/>
    <p:sldId id="1402" r:id="rId43"/>
    <p:sldId id="1419" r:id="rId44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87BE90E-5EFF-4B02-A2FE-A0D45AD1544B}">
          <p14:sldIdLst>
            <p14:sldId id="1385"/>
            <p14:sldId id="1463"/>
            <p14:sldId id="1464"/>
            <p14:sldId id="1472"/>
            <p14:sldId id="1406"/>
            <p14:sldId id="1465"/>
            <p14:sldId id="1466"/>
            <p14:sldId id="1467"/>
            <p14:sldId id="1468"/>
            <p14:sldId id="1470"/>
            <p14:sldId id="1525"/>
            <p14:sldId id="1407"/>
            <p14:sldId id="1473"/>
            <p14:sldId id="1474"/>
            <p14:sldId id="1475"/>
            <p14:sldId id="1476"/>
            <p14:sldId id="1477"/>
            <p14:sldId id="1478"/>
            <p14:sldId id="1480"/>
            <p14:sldId id="1481"/>
            <p14:sldId id="1484"/>
            <p14:sldId id="1485"/>
            <p14:sldId id="1479"/>
            <p14:sldId id="1411"/>
            <p14:sldId id="1487"/>
            <p14:sldId id="1486"/>
            <p14:sldId id="1488"/>
            <p14:sldId id="1414"/>
            <p14:sldId id="1489"/>
            <p14:sldId id="1490"/>
            <p14:sldId id="1516"/>
            <p14:sldId id="1520"/>
            <p14:sldId id="1521"/>
            <p14:sldId id="1522"/>
            <p14:sldId id="1523"/>
            <p14:sldId id="1524"/>
            <p14:sldId id="1526"/>
            <p14:sldId id="1401"/>
            <p14:sldId id="1402"/>
            <p14:sldId id="1419"/>
          </p14:sldIdLst>
        </p14:section>
        <p14:section name="Sympraxis brand guidelines" id="{CA063C25-75BB-47E0-BB19-EB8870848F59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2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  <p:cmAuthor id="4" name="Derek Cash-Peterson" initials="DC" lastIdx="1" clrIdx="4">
    <p:extLst>
      <p:ext uri="{19B8F6BF-5375-455C-9EA6-DF929625EA0E}">
        <p15:presenceInfo xmlns:p15="http://schemas.microsoft.com/office/powerpoint/2012/main" userId="S::derekcp@sympraxisconsulting.com::614bbbe3-82dd-457b-ac8e-e99960daed5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2F81"/>
    <a:srgbClr val="A3A437"/>
    <a:srgbClr val="000000"/>
    <a:srgbClr val="FFFFFF"/>
    <a:srgbClr val="525252"/>
    <a:srgbClr val="EAEAEA"/>
    <a:srgbClr val="E81123"/>
    <a:srgbClr val="0078D7"/>
    <a:srgbClr val="00188F"/>
    <a:srgbClr val="107C1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63"/>
    <p:restoredTop sz="71036"/>
  </p:normalViewPr>
  <p:slideViewPr>
    <p:cSldViewPr snapToGrid="0">
      <p:cViewPr varScale="1">
        <p:scale>
          <a:sx n="93" d="100"/>
          <a:sy n="93" d="100"/>
        </p:scale>
        <p:origin x="182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commentAuthors" Target="commentAuthors.xml"/><Relationship Id="rId50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8D045D-9A66-44E7-900A-FC6D0BD4E54A}" type="datetime8">
              <a:rPr lang="en-US" smtClean="0">
                <a:latin typeface="Segoe UI" pitchFamily="34" charset="0"/>
              </a:rPr>
              <a:t>2/22/20 9:34 AM</a:t>
            </a:fld>
            <a:endParaRPr lang="en-US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EEC551-8CDA-4EB6-89BB-2A86C9F091C8}" type="datetime8">
              <a:rPr lang="en-US" smtClean="0"/>
              <a:t>2/22/20 9:34 AM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2/22/20 9:34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59567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2/22/20 9:34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8361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2/22/20 9:34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6439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2/22/20 9:34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188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2/22/20 9:34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665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2/22/20 9:34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7994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2/22/20 9:34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0498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2/22/20 9:34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4764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2/22/20 9:34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16519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2/22/20 9:34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97035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2/22/20 9:34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1205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2/22/20 9:34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01157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2/22/20 9:34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11513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2/22/20 9:34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84013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2/22/20 9:34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48991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2/22/20 9:34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42837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2/22/20 9:34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764218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45862" lvl="1" indent="-228600">
              <a:buAutoNum type="arabicPeriod"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2/22/20 9:34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00426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2/22/20 9:34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43871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2/22/20 9:34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60975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2/22/20 9:34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93852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2/22/20 9:34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3612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2/22/20 9:34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18624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2/22/20 9:34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164901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2/22/20 9:34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09650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2/22/20 9:34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48262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2/22/20 9:34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47502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2/22/20 9:34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2182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2/22/20 9:34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9665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2/22/20 9:34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81555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2/22/20 9:34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0177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2/22/20 9:34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85954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2/22/20 9:34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70832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2/22/20 9:34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8098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-12264"/>
            <a:ext cx="12436472" cy="7133250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274637" y="2119163"/>
            <a:ext cx="8458200" cy="3664099"/>
          </a:xfrm>
          <a:prstGeom prst="rect">
            <a:avLst/>
          </a:prstGeom>
          <a:solidFill>
            <a:srgbClr val="332F81">
              <a:alpha val="9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2" y="2119178"/>
            <a:ext cx="6402388" cy="1828800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954463"/>
            <a:ext cx="6402388" cy="1828800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20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55587" y="283879"/>
            <a:ext cx="3662994" cy="824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706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7959926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60568471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79946700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89335521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3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10058401" cy="7386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897602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3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200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20258259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28849011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89345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9086985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0496860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36"/>
          <a:stretch/>
        </p:blipFill>
        <p:spPr>
          <a:xfrm>
            <a:off x="-70159" y="-61893"/>
            <a:ext cx="12576792" cy="7056418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274638" y="2119163"/>
            <a:ext cx="6400800" cy="3664099"/>
          </a:xfrm>
          <a:prstGeom prst="rect">
            <a:avLst/>
          </a:prstGeom>
          <a:solidFill>
            <a:srgbClr val="A3A437">
              <a:alpha val="9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2" y="2119178"/>
            <a:ext cx="6402388" cy="1828800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954463"/>
            <a:ext cx="6402388" cy="1828800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20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580437" y="220662"/>
            <a:ext cx="3662994" cy="824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037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2662911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41426"/>
            <a:ext cx="5486399" cy="2012859"/>
          </a:xfrm>
        </p:spPr>
        <p:txBody>
          <a:bodyPr>
            <a:spAutoFit/>
          </a:bodyPr>
          <a:lstStyle>
            <a:lvl1pPr>
              <a:defRPr sz="66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366974557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1556723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56753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01599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323907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29962453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</a:t>
            </a:r>
            <a:r>
              <a:rPr lang="en-US" sz="700" err="1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Sympraxis</a:t>
            </a:r>
            <a:r>
              <a:rPr lang="en-US" sz="7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 Consulting.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848" y="3145040"/>
            <a:ext cx="3218603" cy="705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3980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</a:t>
            </a:r>
            <a:r>
              <a:rPr lang="en-US" sz="700" err="1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Sympraxis</a:t>
            </a:r>
            <a:r>
              <a:rPr lang="en-US" sz="7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 Consulting.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232" y="3184449"/>
            <a:ext cx="3291840" cy="627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02" r="12960" b="13011"/>
          <a:stretch/>
        </p:blipFill>
        <p:spPr>
          <a:xfrm>
            <a:off x="-30163" y="-1"/>
            <a:ext cx="12466637" cy="7012483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274638" y="2119163"/>
            <a:ext cx="6400800" cy="3664099"/>
          </a:xfrm>
          <a:prstGeom prst="rect">
            <a:avLst/>
          </a:prstGeom>
          <a:solidFill>
            <a:schemeClr val="bg1">
              <a:lumMod val="50000"/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637" y="2119178"/>
            <a:ext cx="6402388" cy="1828800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954463"/>
            <a:ext cx="6402388" cy="1828800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20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73050" y="5876334"/>
            <a:ext cx="3662994" cy="824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502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119283" y="292310"/>
            <a:ext cx="10260092" cy="9877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19281" y="1882478"/>
            <a:ext cx="5036772" cy="264687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42602" y="1882479"/>
            <a:ext cx="5036772" cy="264687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0146E-E3D6-416F-8201-B5302396FD88}" type="datetimeFigureOut">
              <a:rPr lang="en-US" smtClean="0"/>
              <a:t>2/22/20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1DF84-C7C4-4E19-A2D1-179CF682FD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1589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73151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338" y="449262"/>
            <a:ext cx="360045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231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61056257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32404365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03268474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73977870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2"/>
          <a:stretch>
            <a:fillRect/>
          </a:stretch>
        </p:blipFill>
        <p:spPr>
          <a:xfrm rot="5400000">
            <a:off x="9393899" y="3050513"/>
            <a:ext cx="6995160" cy="89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07" r:id="rId1"/>
    <p:sldLayoutId id="2147484308" r:id="rId2"/>
    <p:sldLayoutId id="2147484304" r:id="rId3"/>
    <p:sldLayoutId id="2147484236" r:id="rId4"/>
    <p:sldLayoutId id="2147484295" r:id="rId5"/>
    <p:sldLayoutId id="2147484240" r:id="rId6"/>
    <p:sldLayoutId id="2147484296" r:id="rId7"/>
    <p:sldLayoutId id="2147484241" r:id="rId8"/>
    <p:sldLayoutId id="2147484297" r:id="rId9"/>
    <p:sldLayoutId id="2147484244" r:id="rId10"/>
    <p:sldLayoutId id="2147484298" r:id="rId11"/>
    <p:sldLayoutId id="2147484245" r:id="rId12"/>
    <p:sldLayoutId id="2147484247" r:id="rId13"/>
    <p:sldLayoutId id="2147484249" r:id="rId14"/>
    <p:sldLayoutId id="2147484250" r:id="rId15"/>
    <p:sldLayoutId id="2147484264" r:id="rId16"/>
    <p:sldLayoutId id="2147484251" r:id="rId17"/>
    <p:sldLayoutId id="2147484252" r:id="rId18"/>
    <p:sldLayoutId id="2147484309" r:id="rId19"/>
    <p:sldLayoutId id="2147484253" r:id="rId20"/>
    <p:sldLayoutId id="2147484254" r:id="rId21"/>
    <p:sldLayoutId id="2147484256" r:id="rId22"/>
    <p:sldLayoutId id="2147484257" r:id="rId23"/>
    <p:sldLayoutId id="2147484258" r:id="rId24"/>
    <p:sldLayoutId id="2147484259" r:id="rId25"/>
    <p:sldLayoutId id="2147484260" r:id="rId26"/>
    <p:sldLayoutId id="2147484261" r:id="rId27"/>
    <p:sldLayoutId id="2147484299" r:id="rId28"/>
    <p:sldLayoutId id="2147484263" r:id="rId29"/>
    <p:sldLayoutId id="2147484310" r:id="rId30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13.png"/><Relationship Id="rId5" Type="http://schemas.openxmlformats.org/officeDocument/2006/relationships/image" Target="../media/image12.PNG&amp;ehk=tDIhrwXsen1MRUmeSs3"/><Relationship Id="rId4" Type="http://schemas.openxmlformats.org/officeDocument/2006/relationships/image" Target="../media/image11.png&amp;ehk=QYMcx8J9y5dmWD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dcashpeterson/Public-Samples" TargetMode="External"/><Relationship Id="rId3" Type="http://schemas.openxmlformats.org/officeDocument/2006/relationships/hyperlink" Target="https://pnp.github.io/generator-spfx/" TargetMode="External"/><Relationship Id="rId7" Type="http://schemas.openxmlformats.org/officeDocument/2006/relationships/hyperlink" Target="https://uifabricicons.azurewebsites.net/" TargetMode="External"/><Relationship Id="rId2" Type="http://schemas.openxmlformats.org/officeDocument/2006/relationships/hyperlink" Target="https://docs.microsoft.com/en-us/sharepoint/dev/spfx/web-parts/get-started/using-web-part-as-ms-teams-tab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docs.microsoft.com/en-us/graph/api/overview?view=graph-rest-1.0" TargetMode="External"/><Relationship Id="rId5" Type="http://schemas.openxmlformats.org/officeDocument/2006/relationships/hyperlink" Target="https://docs.microsoft.com/en-us/javascript/api/@microsoft/teams-js/?view=msteams-client-js-latest" TargetMode="External"/><Relationship Id="rId4" Type="http://schemas.openxmlformats.org/officeDocument/2006/relationships/hyperlink" Target="https://github.com/OfficeDev/generator-teams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50837" y="2125662"/>
            <a:ext cx="8382000" cy="1828800"/>
          </a:xfrm>
        </p:spPr>
        <p:txBody>
          <a:bodyPr/>
          <a:lstStyle/>
          <a:p>
            <a:r>
              <a:rPr lang="en-US" sz="4800">
                <a:ea typeface="+mj-lt"/>
                <a:cs typeface="+mj-lt"/>
              </a:rPr>
              <a:t>Creating Custom Applications in Teams Using SPFx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274637" y="3954462"/>
            <a:ext cx="6402388" cy="1828800"/>
          </a:xfrm>
        </p:spPr>
        <p:txBody>
          <a:bodyPr vert="horz" wrap="square" lIns="146304" tIns="109728" rIns="146304" bIns="109728" rtlCol="0" anchor="t">
            <a:noAutofit/>
          </a:bodyPr>
          <a:lstStyle/>
          <a:p>
            <a:r>
              <a:rPr lang="en-US"/>
              <a:t>Derek Cash-Peterson</a:t>
            </a:r>
          </a:p>
          <a:p>
            <a:endParaRPr lang="en-US"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3506216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436475" cy="8796216"/>
          </a:xfrm>
          <a:prstGeom prst="rect">
            <a:avLst/>
          </a:prstGeom>
        </p:spPr>
      </p:pic>
      <p:sp>
        <p:nvSpPr>
          <p:cNvPr id="4" name="Text Placeholder 2"/>
          <p:cNvSpPr txBox="1">
            <a:spLocks/>
          </p:cNvSpPr>
          <p:nvPr/>
        </p:nvSpPr>
        <p:spPr>
          <a:xfrm>
            <a:off x="274637" y="296863"/>
            <a:ext cx="6934200" cy="6400800"/>
          </a:xfrm>
          <a:prstGeom prst="rect">
            <a:avLst/>
          </a:prstGeom>
          <a:solidFill>
            <a:srgbClr val="332F81">
              <a:alpha val="88000"/>
            </a:srgbClr>
          </a:solidFill>
        </p:spPr>
        <p:txBody>
          <a:bodyPr lIns="182880" tIns="146304" rIns="182880" bIns="146304"/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+mn-lt"/>
              </a:rPr>
              <a:t>What is Teams Development?</a:t>
            </a:r>
          </a:p>
          <a:p>
            <a:pPr marL="0" indent="0">
              <a:buNone/>
            </a:pPr>
            <a:endParaRPr lang="en-US" sz="3600" dirty="0"/>
          </a:p>
          <a:p>
            <a:pPr marL="0" indent="0">
              <a:buNone/>
            </a:pPr>
            <a:r>
              <a:rPr lang="en-US" sz="3600" dirty="0">
                <a:solidFill>
                  <a:schemeClr val="bg1"/>
                </a:solidFill>
              </a:rPr>
              <a:t>Ability to add functionality to Teams to meet your business needs. </a:t>
            </a:r>
          </a:p>
          <a:p>
            <a:r>
              <a:rPr lang="en-US" sz="3600" dirty="0">
                <a:solidFill>
                  <a:schemeClr val="bg1"/>
                </a:solidFill>
              </a:rPr>
              <a:t>Bots</a:t>
            </a:r>
          </a:p>
          <a:p>
            <a:r>
              <a:rPr lang="en-US" sz="3600" dirty="0">
                <a:solidFill>
                  <a:schemeClr val="bg1"/>
                </a:solidFill>
              </a:rPr>
              <a:t>Connectors</a:t>
            </a:r>
          </a:p>
          <a:p>
            <a:r>
              <a:rPr lang="en-US" sz="3600" dirty="0">
                <a:solidFill>
                  <a:schemeClr val="bg1"/>
                </a:solidFill>
              </a:rPr>
              <a:t>Messaging Extensions</a:t>
            </a:r>
          </a:p>
          <a:p>
            <a:r>
              <a:rPr lang="en-US" sz="3600" dirty="0">
                <a:solidFill>
                  <a:schemeClr val="bg1"/>
                </a:solidFill>
              </a:rPr>
              <a:t>Personal App</a:t>
            </a:r>
          </a:p>
          <a:p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1769179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436475" cy="8796216"/>
          </a:xfrm>
          <a:prstGeom prst="rect">
            <a:avLst/>
          </a:prstGeom>
        </p:spPr>
      </p:pic>
      <p:sp>
        <p:nvSpPr>
          <p:cNvPr id="4" name="Text Placeholder 2"/>
          <p:cNvSpPr txBox="1">
            <a:spLocks/>
          </p:cNvSpPr>
          <p:nvPr/>
        </p:nvSpPr>
        <p:spPr>
          <a:xfrm>
            <a:off x="274637" y="296863"/>
            <a:ext cx="6934200" cy="6400800"/>
          </a:xfrm>
          <a:prstGeom prst="rect">
            <a:avLst/>
          </a:prstGeom>
          <a:solidFill>
            <a:srgbClr val="332F81">
              <a:alpha val="88000"/>
            </a:srgbClr>
          </a:solidFill>
        </p:spPr>
        <p:txBody>
          <a:bodyPr lIns="182880" tIns="146304" rIns="182880" bIns="146304"/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+mn-lt"/>
              </a:rPr>
              <a:t>What is Teams Development?</a:t>
            </a:r>
          </a:p>
          <a:p>
            <a:pPr marL="0" indent="0">
              <a:buNone/>
            </a:pPr>
            <a:endParaRPr lang="en-US" sz="3600" dirty="0"/>
          </a:p>
          <a:p>
            <a:pPr marL="0" indent="0">
              <a:buNone/>
            </a:pPr>
            <a:r>
              <a:rPr lang="en-US" sz="3600" dirty="0">
                <a:solidFill>
                  <a:schemeClr val="bg1"/>
                </a:solidFill>
              </a:rPr>
              <a:t>Ability to add functionality to Teams to meet your business needs. </a:t>
            </a:r>
          </a:p>
          <a:p>
            <a:r>
              <a:rPr lang="en-US" sz="3600" dirty="0">
                <a:solidFill>
                  <a:schemeClr val="bg1"/>
                </a:solidFill>
              </a:rPr>
              <a:t>Bots</a:t>
            </a:r>
          </a:p>
          <a:p>
            <a:r>
              <a:rPr lang="en-US" sz="3600" dirty="0">
                <a:solidFill>
                  <a:schemeClr val="bg1"/>
                </a:solidFill>
              </a:rPr>
              <a:t>Connectors</a:t>
            </a:r>
          </a:p>
          <a:p>
            <a:r>
              <a:rPr lang="en-US" sz="3600" dirty="0">
                <a:solidFill>
                  <a:schemeClr val="bg1"/>
                </a:solidFill>
              </a:rPr>
              <a:t>Messaging Extensions</a:t>
            </a:r>
          </a:p>
          <a:p>
            <a:r>
              <a:rPr lang="en-US" sz="3600" dirty="0">
                <a:solidFill>
                  <a:schemeClr val="bg1"/>
                </a:solidFill>
              </a:rPr>
              <a:t>Personal App</a:t>
            </a:r>
          </a:p>
          <a:p>
            <a:r>
              <a:rPr lang="en-US" sz="3600" b="1" dirty="0">
                <a:solidFill>
                  <a:schemeClr val="bg1"/>
                </a:solidFill>
              </a:rPr>
              <a:t>Tabs</a:t>
            </a:r>
          </a:p>
          <a:p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0807854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17" y="0"/>
            <a:ext cx="12435840" cy="8290560"/>
          </a:xfrm>
          <a:prstGeom prst="rect">
            <a:avLst/>
          </a:prstGeom>
        </p:spPr>
      </p:pic>
      <p:sp>
        <p:nvSpPr>
          <p:cNvPr id="4" name="Text Placeholder 2"/>
          <p:cNvSpPr txBox="1">
            <a:spLocks/>
          </p:cNvSpPr>
          <p:nvPr/>
        </p:nvSpPr>
        <p:spPr>
          <a:xfrm>
            <a:off x="274637" y="296863"/>
            <a:ext cx="8229600" cy="6400800"/>
          </a:xfrm>
          <a:prstGeom prst="rect">
            <a:avLst/>
          </a:prstGeom>
          <a:solidFill>
            <a:srgbClr val="A3A437">
              <a:alpha val="88000"/>
            </a:srgbClr>
          </a:solidFill>
        </p:spPr>
        <p:txBody>
          <a:bodyPr lIns="182880" tIns="146304" rIns="182880" bIns="146304"/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+mn-lt"/>
              </a:rPr>
              <a:t>Why would you want to do this?</a:t>
            </a:r>
          </a:p>
          <a:p>
            <a:pPr marL="0" indent="0">
              <a:buNone/>
            </a:pPr>
            <a:endParaRPr lang="en-US" sz="3600" dirty="0">
              <a:solidFill>
                <a:schemeClr val="bg1"/>
              </a:solidFill>
            </a:endParaRPr>
          </a:p>
          <a:p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7612843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17" y="0"/>
            <a:ext cx="12435840" cy="8290560"/>
          </a:xfrm>
          <a:prstGeom prst="rect">
            <a:avLst/>
          </a:prstGeom>
        </p:spPr>
      </p:pic>
      <p:sp>
        <p:nvSpPr>
          <p:cNvPr id="4" name="Text Placeholder 2"/>
          <p:cNvSpPr txBox="1">
            <a:spLocks/>
          </p:cNvSpPr>
          <p:nvPr/>
        </p:nvSpPr>
        <p:spPr>
          <a:xfrm>
            <a:off x="274637" y="296863"/>
            <a:ext cx="8229600" cy="6400800"/>
          </a:xfrm>
          <a:prstGeom prst="rect">
            <a:avLst/>
          </a:prstGeom>
          <a:solidFill>
            <a:srgbClr val="A3A437">
              <a:alpha val="88000"/>
            </a:srgbClr>
          </a:solidFill>
        </p:spPr>
        <p:txBody>
          <a:bodyPr lIns="182880" tIns="146304" rIns="182880" bIns="146304"/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+mn-lt"/>
              </a:rPr>
              <a:t>Why would you want to do this?</a:t>
            </a:r>
          </a:p>
          <a:p>
            <a:pPr marL="0" indent="0">
              <a:buNone/>
            </a:pPr>
            <a:endParaRPr lang="en-US" sz="3600" dirty="0">
              <a:solidFill>
                <a:schemeClr val="bg1"/>
              </a:solidFill>
            </a:endParaRPr>
          </a:p>
          <a:p>
            <a:r>
              <a:rPr lang="en-US" sz="3600" dirty="0">
                <a:solidFill>
                  <a:schemeClr val="bg1"/>
                </a:solidFill>
              </a:rPr>
              <a:t>Make things easy for your end users</a:t>
            </a:r>
          </a:p>
          <a:p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6526361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17" y="0"/>
            <a:ext cx="12435840" cy="8290560"/>
          </a:xfrm>
          <a:prstGeom prst="rect">
            <a:avLst/>
          </a:prstGeom>
        </p:spPr>
      </p:pic>
      <p:sp>
        <p:nvSpPr>
          <p:cNvPr id="4" name="Text Placeholder 2"/>
          <p:cNvSpPr txBox="1">
            <a:spLocks/>
          </p:cNvSpPr>
          <p:nvPr/>
        </p:nvSpPr>
        <p:spPr>
          <a:xfrm>
            <a:off x="274637" y="296863"/>
            <a:ext cx="8229600" cy="6400800"/>
          </a:xfrm>
          <a:prstGeom prst="rect">
            <a:avLst/>
          </a:prstGeom>
          <a:solidFill>
            <a:srgbClr val="A3A437">
              <a:alpha val="88000"/>
            </a:srgbClr>
          </a:solidFill>
        </p:spPr>
        <p:txBody>
          <a:bodyPr lIns="182880" tIns="146304" rIns="182880" bIns="146304"/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+mn-lt"/>
              </a:rPr>
              <a:t>Why would you want to do this?</a:t>
            </a:r>
          </a:p>
          <a:p>
            <a:pPr marL="0" indent="0">
              <a:buNone/>
            </a:pPr>
            <a:endParaRPr lang="en-US" sz="3600" dirty="0">
              <a:solidFill>
                <a:schemeClr val="bg1"/>
              </a:solidFill>
            </a:endParaRPr>
          </a:p>
          <a:p>
            <a:r>
              <a:rPr lang="en-US" sz="3600" dirty="0">
                <a:solidFill>
                  <a:schemeClr val="bg1"/>
                </a:solidFill>
              </a:rPr>
              <a:t>Make things easy for your end users</a:t>
            </a:r>
          </a:p>
          <a:p>
            <a:r>
              <a:rPr lang="en-US" sz="3600" dirty="0">
                <a:solidFill>
                  <a:schemeClr val="bg1"/>
                </a:solidFill>
              </a:rPr>
              <a:t>Centralize all your information</a:t>
            </a:r>
          </a:p>
          <a:p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3815911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17" y="0"/>
            <a:ext cx="12435840" cy="8290560"/>
          </a:xfrm>
          <a:prstGeom prst="rect">
            <a:avLst/>
          </a:prstGeom>
        </p:spPr>
      </p:pic>
      <p:sp>
        <p:nvSpPr>
          <p:cNvPr id="4" name="Text Placeholder 2"/>
          <p:cNvSpPr txBox="1">
            <a:spLocks/>
          </p:cNvSpPr>
          <p:nvPr/>
        </p:nvSpPr>
        <p:spPr>
          <a:xfrm>
            <a:off x="274637" y="296863"/>
            <a:ext cx="8229600" cy="6400800"/>
          </a:xfrm>
          <a:prstGeom prst="rect">
            <a:avLst/>
          </a:prstGeom>
          <a:solidFill>
            <a:srgbClr val="A3A437">
              <a:alpha val="88000"/>
            </a:srgbClr>
          </a:solidFill>
        </p:spPr>
        <p:txBody>
          <a:bodyPr lIns="182880" tIns="146304" rIns="182880" bIns="146304"/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+mn-lt"/>
              </a:rPr>
              <a:t>Why would you want to do this?</a:t>
            </a:r>
          </a:p>
          <a:p>
            <a:pPr marL="0" indent="0">
              <a:buNone/>
            </a:pPr>
            <a:endParaRPr lang="en-US" sz="3600" dirty="0">
              <a:solidFill>
                <a:schemeClr val="bg1"/>
              </a:solidFill>
            </a:endParaRPr>
          </a:p>
          <a:p>
            <a:r>
              <a:rPr lang="en-US" sz="3600" dirty="0">
                <a:solidFill>
                  <a:schemeClr val="bg1"/>
                </a:solidFill>
              </a:rPr>
              <a:t>Make things easy for your end users</a:t>
            </a:r>
          </a:p>
          <a:p>
            <a:r>
              <a:rPr lang="en-US" sz="3600" dirty="0">
                <a:solidFill>
                  <a:schemeClr val="bg1"/>
                </a:solidFill>
              </a:rPr>
              <a:t>Centralize all your information</a:t>
            </a:r>
          </a:p>
          <a:p>
            <a:r>
              <a:rPr lang="en-US" sz="3600" dirty="0">
                <a:solidFill>
                  <a:schemeClr val="bg1"/>
                </a:solidFill>
              </a:rPr>
              <a:t>Create one code base that works in SP and Teams</a:t>
            </a:r>
          </a:p>
          <a:p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3881576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17" y="0"/>
            <a:ext cx="12435840" cy="8290560"/>
          </a:xfrm>
          <a:prstGeom prst="rect">
            <a:avLst/>
          </a:prstGeom>
        </p:spPr>
      </p:pic>
      <p:sp>
        <p:nvSpPr>
          <p:cNvPr id="4" name="Text Placeholder 2"/>
          <p:cNvSpPr txBox="1">
            <a:spLocks/>
          </p:cNvSpPr>
          <p:nvPr/>
        </p:nvSpPr>
        <p:spPr>
          <a:xfrm>
            <a:off x="274637" y="296863"/>
            <a:ext cx="8229600" cy="6400800"/>
          </a:xfrm>
          <a:prstGeom prst="rect">
            <a:avLst/>
          </a:prstGeom>
          <a:solidFill>
            <a:srgbClr val="A3A437">
              <a:alpha val="88000"/>
            </a:srgbClr>
          </a:solidFill>
        </p:spPr>
        <p:txBody>
          <a:bodyPr lIns="182880" tIns="146304" rIns="182880" bIns="146304"/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+mn-lt"/>
              </a:rPr>
              <a:t>Why would you want to do this?</a:t>
            </a:r>
          </a:p>
          <a:p>
            <a:pPr marL="0" indent="0">
              <a:buNone/>
            </a:pPr>
            <a:endParaRPr lang="en-US" sz="3600" dirty="0">
              <a:solidFill>
                <a:schemeClr val="bg1"/>
              </a:solidFill>
            </a:endParaRPr>
          </a:p>
          <a:p>
            <a:r>
              <a:rPr lang="en-US" sz="3600" dirty="0">
                <a:solidFill>
                  <a:schemeClr val="bg1"/>
                </a:solidFill>
              </a:rPr>
              <a:t>Make things easy for your end users</a:t>
            </a:r>
          </a:p>
          <a:p>
            <a:r>
              <a:rPr lang="en-US" sz="3600" dirty="0">
                <a:solidFill>
                  <a:schemeClr val="bg1"/>
                </a:solidFill>
              </a:rPr>
              <a:t>Centralize all your information</a:t>
            </a:r>
          </a:p>
          <a:p>
            <a:r>
              <a:rPr lang="en-US" sz="3600" dirty="0">
                <a:solidFill>
                  <a:schemeClr val="bg1"/>
                </a:solidFill>
              </a:rPr>
              <a:t>Create one code base that works in SP and Teams</a:t>
            </a:r>
          </a:p>
          <a:p>
            <a:r>
              <a:rPr lang="en-US" sz="3600" dirty="0">
                <a:solidFill>
                  <a:schemeClr val="bg1"/>
                </a:solidFill>
              </a:rPr>
              <a:t>Manage all apps in one place</a:t>
            </a:r>
          </a:p>
          <a:p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2536379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17" y="0"/>
            <a:ext cx="12435840" cy="8290560"/>
          </a:xfrm>
          <a:prstGeom prst="rect">
            <a:avLst/>
          </a:prstGeom>
        </p:spPr>
      </p:pic>
      <p:sp>
        <p:nvSpPr>
          <p:cNvPr id="4" name="Text Placeholder 2"/>
          <p:cNvSpPr txBox="1">
            <a:spLocks/>
          </p:cNvSpPr>
          <p:nvPr/>
        </p:nvSpPr>
        <p:spPr>
          <a:xfrm>
            <a:off x="274637" y="296863"/>
            <a:ext cx="8229600" cy="6400800"/>
          </a:xfrm>
          <a:prstGeom prst="rect">
            <a:avLst/>
          </a:prstGeom>
          <a:solidFill>
            <a:srgbClr val="A3A437">
              <a:alpha val="88000"/>
            </a:srgbClr>
          </a:solidFill>
        </p:spPr>
        <p:txBody>
          <a:bodyPr lIns="182880" tIns="146304" rIns="182880" bIns="146304"/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+mn-lt"/>
              </a:rPr>
              <a:t>Why would you want to do this?</a:t>
            </a:r>
          </a:p>
          <a:p>
            <a:pPr marL="0" indent="0">
              <a:buNone/>
            </a:pPr>
            <a:endParaRPr lang="en-US" sz="3600" dirty="0">
              <a:solidFill>
                <a:schemeClr val="bg1"/>
              </a:solidFill>
            </a:endParaRPr>
          </a:p>
          <a:p>
            <a:r>
              <a:rPr lang="en-US" sz="3600" dirty="0">
                <a:solidFill>
                  <a:schemeClr val="bg1"/>
                </a:solidFill>
              </a:rPr>
              <a:t>Make things easy for your end users</a:t>
            </a:r>
          </a:p>
          <a:p>
            <a:r>
              <a:rPr lang="en-US" sz="3600" dirty="0">
                <a:solidFill>
                  <a:schemeClr val="bg1"/>
                </a:solidFill>
              </a:rPr>
              <a:t>Centralize all your information</a:t>
            </a:r>
          </a:p>
          <a:p>
            <a:r>
              <a:rPr lang="en-US" sz="3600" dirty="0">
                <a:solidFill>
                  <a:schemeClr val="bg1"/>
                </a:solidFill>
              </a:rPr>
              <a:t>Create one code base that works in SP and Teams</a:t>
            </a:r>
          </a:p>
          <a:p>
            <a:r>
              <a:rPr lang="en-US" sz="3600" dirty="0">
                <a:solidFill>
                  <a:schemeClr val="bg1"/>
                </a:solidFill>
              </a:rPr>
              <a:t>Manage all apps in one place</a:t>
            </a:r>
          </a:p>
          <a:p>
            <a:r>
              <a:rPr lang="en-US" sz="3600" dirty="0">
                <a:solidFill>
                  <a:schemeClr val="bg1"/>
                </a:solidFill>
              </a:rPr>
              <a:t>Single Sign-On</a:t>
            </a:r>
          </a:p>
          <a:p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148483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17" y="0"/>
            <a:ext cx="12435840" cy="8290560"/>
          </a:xfrm>
          <a:prstGeom prst="rect">
            <a:avLst/>
          </a:prstGeom>
        </p:spPr>
      </p:pic>
      <p:sp>
        <p:nvSpPr>
          <p:cNvPr id="4" name="Text Placeholder 2"/>
          <p:cNvSpPr txBox="1">
            <a:spLocks/>
          </p:cNvSpPr>
          <p:nvPr/>
        </p:nvSpPr>
        <p:spPr>
          <a:xfrm>
            <a:off x="274637" y="296863"/>
            <a:ext cx="8229600" cy="6400800"/>
          </a:xfrm>
          <a:prstGeom prst="rect">
            <a:avLst/>
          </a:prstGeom>
          <a:solidFill>
            <a:srgbClr val="A3A437">
              <a:alpha val="88000"/>
            </a:srgbClr>
          </a:solidFill>
        </p:spPr>
        <p:txBody>
          <a:bodyPr lIns="182880" tIns="146304" rIns="182880" bIns="146304"/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+mn-lt"/>
              </a:rPr>
              <a:t>Why would you want to do this?</a:t>
            </a:r>
          </a:p>
          <a:p>
            <a:pPr marL="0" indent="0">
              <a:buNone/>
            </a:pPr>
            <a:endParaRPr lang="en-US" sz="3600" dirty="0">
              <a:solidFill>
                <a:schemeClr val="bg1"/>
              </a:solidFill>
            </a:endParaRPr>
          </a:p>
          <a:p>
            <a:r>
              <a:rPr lang="en-US" sz="3600" dirty="0">
                <a:solidFill>
                  <a:schemeClr val="bg1"/>
                </a:solidFill>
              </a:rPr>
              <a:t>Make things easy for your end users</a:t>
            </a:r>
          </a:p>
          <a:p>
            <a:r>
              <a:rPr lang="en-US" sz="3600" dirty="0">
                <a:solidFill>
                  <a:schemeClr val="bg1"/>
                </a:solidFill>
              </a:rPr>
              <a:t>Centralize all your information</a:t>
            </a:r>
          </a:p>
          <a:p>
            <a:r>
              <a:rPr lang="en-US" sz="3600" dirty="0">
                <a:solidFill>
                  <a:schemeClr val="bg1"/>
                </a:solidFill>
              </a:rPr>
              <a:t>Create one code base that works in SP and Teams</a:t>
            </a:r>
          </a:p>
          <a:p>
            <a:r>
              <a:rPr lang="en-US" sz="3600" dirty="0">
                <a:solidFill>
                  <a:schemeClr val="bg1"/>
                </a:solidFill>
              </a:rPr>
              <a:t>Manage all apps in one place</a:t>
            </a:r>
          </a:p>
          <a:p>
            <a:r>
              <a:rPr lang="en-US" sz="3600" dirty="0">
                <a:solidFill>
                  <a:schemeClr val="bg1"/>
                </a:solidFill>
              </a:rPr>
              <a:t>Single Sign-On</a:t>
            </a:r>
          </a:p>
          <a:p>
            <a:r>
              <a:rPr lang="en-US" sz="3600" dirty="0">
                <a:solidFill>
                  <a:schemeClr val="bg1"/>
                </a:solidFill>
              </a:rPr>
              <a:t>Look like a rock star!</a:t>
            </a:r>
          </a:p>
          <a:p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9048119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-5396551" y="-1"/>
            <a:ext cx="17825570" cy="6994525"/>
          </a:xfrm>
          <a:prstGeom prst="rect">
            <a:avLst/>
          </a:prstGeom>
        </p:spPr>
      </p:pic>
      <p:sp>
        <p:nvSpPr>
          <p:cNvPr id="4" name="Text Placeholder 2"/>
          <p:cNvSpPr txBox="1">
            <a:spLocks/>
          </p:cNvSpPr>
          <p:nvPr/>
        </p:nvSpPr>
        <p:spPr>
          <a:xfrm>
            <a:off x="274637" y="296863"/>
            <a:ext cx="8229600" cy="6400800"/>
          </a:xfrm>
          <a:prstGeom prst="rect">
            <a:avLst/>
          </a:prstGeom>
          <a:solidFill>
            <a:srgbClr val="A3A437">
              <a:alpha val="88000"/>
            </a:srgbClr>
          </a:solidFill>
        </p:spPr>
        <p:txBody>
          <a:bodyPr lIns="182880" tIns="146304" rIns="182880" bIns="146304"/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+mn-lt"/>
              </a:rPr>
              <a:t>Good News!</a:t>
            </a:r>
          </a:p>
          <a:p>
            <a:pPr marL="0" indent="0">
              <a:buNone/>
            </a:pPr>
            <a:endParaRPr lang="en-US" sz="3600" dirty="0">
              <a:solidFill>
                <a:schemeClr val="bg1"/>
              </a:solidFill>
            </a:endParaRPr>
          </a:p>
          <a:p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7405137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CE7104D-C807-4F6F-8B59-65026BD3BF03}"/>
              </a:ext>
            </a:extLst>
          </p:cNvPr>
          <p:cNvSpPr/>
          <p:nvPr/>
        </p:nvSpPr>
        <p:spPr bwMode="auto">
          <a:xfrm>
            <a:off x="198437" y="144462"/>
            <a:ext cx="7086600" cy="6629400"/>
          </a:xfrm>
          <a:prstGeom prst="rect">
            <a:avLst/>
          </a:prstGeom>
          <a:solidFill>
            <a:srgbClr val="332F8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5B423CD-4FB9-43D7-B24E-3DBE82E45E0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8301785" y="1576016"/>
            <a:ext cx="3000397" cy="300039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8037" y="846178"/>
            <a:ext cx="2914385" cy="641165"/>
          </a:xfrm>
          <a:prstGeom prst="rect">
            <a:avLst/>
          </a:prstGeom>
        </p:spPr>
      </p:pic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8BAEB575-8193-485D-8731-A4CE2DF70455}"/>
              </a:ext>
            </a:extLst>
          </p:cNvPr>
          <p:cNvSpPr txBox="1">
            <a:spLocks/>
          </p:cNvSpPr>
          <p:nvPr/>
        </p:nvSpPr>
        <p:spPr>
          <a:xfrm>
            <a:off x="631015" y="830262"/>
            <a:ext cx="6644959" cy="5257800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D2D37C"/>
              </a:buClr>
              <a:buSzPct val="100000"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Derek Cash-Peterson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D2D37C"/>
              </a:buClr>
              <a:buSzPct val="100000"/>
              <a:buNone/>
              <a:tabLst/>
              <a:defRPr/>
            </a:pP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A3A437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Principal Architect</a:t>
            </a:r>
          </a:p>
          <a:p>
            <a:pPr marL="0" indent="0">
              <a:lnSpc>
                <a:spcPts val="1500"/>
              </a:lnSpc>
              <a:spcBef>
                <a:spcPts val="2400"/>
              </a:spcBef>
              <a:buClr>
                <a:srgbClr val="D2D37C"/>
              </a:buClr>
              <a:buNone/>
              <a:defRPr/>
            </a:pPr>
            <a:r>
              <a:rPr lang="en-US" dirty="0">
                <a:solidFill>
                  <a:schemeClr val="bg1"/>
                </a:solidFill>
              </a:rPr>
              <a:t>Professional developer since 1999</a:t>
            </a:r>
          </a:p>
          <a:p>
            <a:pPr marL="0" indent="0">
              <a:lnSpc>
                <a:spcPts val="1500"/>
              </a:lnSpc>
              <a:spcBef>
                <a:spcPts val="2400"/>
              </a:spcBef>
              <a:buClr>
                <a:srgbClr val="D2D37C"/>
              </a:buClr>
              <a:buNone/>
              <a:defRPr/>
            </a:pPr>
            <a:r>
              <a:rPr lang="en-US" dirty="0">
                <a:solidFill>
                  <a:schemeClr val="bg1"/>
                </a:solidFill>
              </a:rPr>
              <a:t>Working with SharePoint since 2006</a:t>
            </a:r>
          </a:p>
          <a:p>
            <a:pPr marL="0" indent="0">
              <a:lnSpc>
                <a:spcPts val="1500"/>
              </a:lnSpc>
              <a:spcBef>
                <a:spcPts val="2400"/>
              </a:spcBef>
              <a:buClr>
                <a:srgbClr val="D2D37C"/>
              </a:buClr>
              <a:buNone/>
              <a:defRPr/>
            </a:pPr>
            <a:r>
              <a:rPr lang="en-US" dirty="0">
                <a:solidFill>
                  <a:schemeClr val="bg1"/>
                </a:solidFill>
              </a:rPr>
              <a:t>Specialize in branding/UX development</a:t>
            </a:r>
            <a:br>
              <a:rPr lang="en-US" dirty="0">
                <a:solidFill>
                  <a:schemeClr val="bg1"/>
                </a:solidFill>
              </a:rPr>
            </a:b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"/>
            </a:endParaRPr>
          </a:p>
          <a:p>
            <a:pPr marL="91440" marR="0" lvl="0" indent="-91440" algn="l" defTabSz="914400" rtl="0" eaLnBrk="1" fontAlgn="auto" latinLnBrk="0" hangingPunct="1">
              <a:lnSpc>
                <a:spcPct val="90000"/>
              </a:lnSpc>
              <a:spcBef>
                <a:spcPts val="2400"/>
              </a:spcBef>
              <a:spcAft>
                <a:spcPts val="600"/>
              </a:spcAft>
              <a:buClr>
                <a:srgbClr val="D2D37C"/>
              </a:buClr>
              <a:buSzPct val="100000"/>
              <a:buFont typeface="Calibri" panose="020F0502020204030204" pitchFamily="34" charset="0"/>
              <a:buChar char=" "/>
              <a:tabLst/>
              <a:defRPr/>
            </a:pPr>
            <a:r>
              <a:rPr kumimoji="0" lang="nl-NL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      </a:t>
            </a:r>
            <a:r>
              <a:rPr lang="nl-NL" sz="2000" dirty="0">
                <a:solidFill>
                  <a:schemeClr val="bg1"/>
                </a:solidFill>
              </a:rPr>
              <a:t>https://spdcp.com</a:t>
            </a:r>
          </a:p>
          <a:p>
            <a:pPr lvl="2" indent="-91440">
              <a:lnSpc>
                <a:spcPts val="1600"/>
              </a:lnSpc>
              <a:spcBef>
                <a:spcPts val="2400"/>
              </a:spcBef>
              <a:spcAft>
                <a:spcPts val="600"/>
              </a:spcAft>
              <a:buClr>
                <a:srgbClr val="D2D37C"/>
              </a:buClr>
              <a:buSzPct val="100000"/>
              <a:buFont typeface="Calibri" panose="020F0502020204030204" pitchFamily="34" charset="0"/>
              <a:buChar char=" "/>
              <a:defRPr/>
            </a:pPr>
            <a:r>
              <a:rPr lang="nl-NL" sz="2000" dirty="0" err="1">
                <a:solidFill>
                  <a:schemeClr val="bg1"/>
                </a:solidFill>
              </a:rPr>
              <a:t>linkedin.com</a:t>
            </a:r>
            <a:r>
              <a:rPr lang="nl-NL" sz="2000" dirty="0">
                <a:solidFill>
                  <a:schemeClr val="bg1"/>
                </a:solidFill>
              </a:rPr>
              <a:t>/in/derek-cash-peterson-6320752 </a:t>
            </a:r>
          </a:p>
          <a:p>
            <a:pPr lvl="2" indent="-91440">
              <a:lnSpc>
                <a:spcPts val="1600"/>
              </a:lnSpc>
              <a:spcBef>
                <a:spcPts val="2400"/>
              </a:spcBef>
              <a:spcAft>
                <a:spcPts val="600"/>
              </a:spcAft>
              <a:buClr>
                <a:srgbClr val="D2D37C"/>
              </a:buClr>
              <a:buSzPct val="100000"/>
              <a:buFont typeface="Calibri" panose="020F0502020204030204" pitchFamily="34" charset="0"/>
              <a:buChar char=" "/>
              <a:defRPr/>
            </a:pPr>
            <a:r>
              <a:rPr lang="nl-NL" sz="2000" dirty="0">
                <a:solidFill>
                  <a:schemeClr val="bg1"/>
                </a:solidFill>
              </a:rPr>
              <a:t>@</a:t>
            </a:r>
            <a:r>
              <a:rPr lang="nl-NL" sz="2000" dirty="0" err="1">
                <a:solidFill>
                  <a:schemeClr val="bg1"/>
                </a:solidFill>
              </a:rPr>
              <a:t>spdcp</a:t>
            </a:r>
            <a:endParaRPr lang="nl-NL" sz="2000" dirty="0">
              <a:solidFill>
                <a:schemeClr val="bg1"/>
              </a:solidFill>
            </a:endParaRPr>
          </a:p>
          <a:p>
            <a:pPr lvl="2" indent="-91440">
              <a:lnSpc>
                <a:spcPts val="1600"/>
              </a:lnSpc>
              <a:spcBef>
                <a:spcPts val="2400"/>
              </a:spcBef>
              <a:spcAft>
                <a:spcPts val="600"/>
              </a:spcAft>
              <a:buClr>
                <a:srgbClr val="D2D37C"/>
              </a:buClr>
              <a:buSzPct val="100000"/>
              <a:buFont typeface="Calibri" panose="020F0502020204030204" pitchFamily="34" charset="0"/>
              <a:buChar char=" "/>
              <a:defRPr/>
            </a:pPr>
            <a:r>
              <a:rPr lang="nl-NL" sz="2000" dirty="0" err="1">
                <a:solidFill>
                  <a:schemeClr val="bg1"/>
                </a:solidFill>
              </a:rPr>
              <a:t>https</a:t>
            </a:r>
            <a:r>
              <a:rPr lang="nl-NL" sz="2000" dirty="0">
                <a:solidFill>
                  <a:schemeClr val="bg1"/>
                </a:solidFill>
              </a:rPr>
              <a:t>://</a:t>
            </a:r>
            <a:r>
              <a:rPr lang="nl-NL" sz="2000" dirty="0" err="1">
                <a:solidFill>
                  <a:schemeClr val="bg1"/>
                </a:solidFill>
              </a:rPr>
              <a:t>github.com</a:t>
            </a:r>
            <a:r>
              <a:rPr lang="nl-NL" sz="2000" dirty="0">
                <a:solidFill>
                  <a:schemeClr val="bg1"/>
                </a:solidFill>
              </a:rPr>
              <a:t>/</a:t>
            </a:r>
            <a:r>
              <a:rPr lang="nl-NL" sz="2000" dirty="0" err="1">
                <a:solidFill>
                  <a:schemeClr val="bg1"/>
                </a:solidFill>
              </a:rPr>
              <a:t>dcashpeterson</a:t>
            </a:r>
            <a:r>
              <a:rPr lang="nl-NL" sz="2000" dirty="0">
                <a:solidFill>
                  <a:schemeClr val="bg1"/>
                </a:solidFill>
              </a:rPr>
              <a:t>/Public-Samples</a:t>
            </a:r>
          </a:p>
          <a:p>
            <a:pPr marL="91440" marR="0" lvl="0" indent="-9144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D2D37C"/>
              </a:buClr>
              <a:buSzPct val="100000"/>
              <a:buFont typeface="Calibri" panose="020F0502020204030204" pitchFamily="34" charset="0"/>
              <a:buChar char=" 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91440" marR="0" lvl="0" indent="-9144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D2D37C"/>
              </a:buClr>
              <a:buSzPct val="100000"/>
              <a:buFont typeface="Calibri" panose="020F0502020204030204" pitchFamily="34" charset="0"/>
              <a:buChar char=" 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DF13BC1-A397-4A95-AAD7-DAE861B2DA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443" y="4624035"/>
            <a:ext cx="342900" cy="33800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FC75A0F-568C-4B51-AD6F-313D620BEF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681" y="5242828"/>
            <a:ext cx="347472" cy="27807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614A12C-8278-470C-AD1C-97713C2CC7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7443" y="4031636"/>
            <a:ext cx="347472" cy="34250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4BC2435-426B-4C4B-A597-11710690DD9C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599205" y="5747625"/>
            <a:ext cx="347472" cy="347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059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-5396551" y="-1"/>
            <a:ext cx="17825570" cy="6994525"/>
          </a:xfrm>
          <a:prstGeom prst="rect">
            <a:avLst/>
          </a:prstGeom>
        </p:spPr>
      </p:pic>
      <p:sp>
        <p:nvSpPr>
          <p:cNvPr id="4" name="Text Placeholder 2"/>
          <p:cNvSpPr txBox="1">
            <a:spLocks/>
          </p:cNvSpPr>
          <p:nvPr/>
        </p:nvSpPr>
        <p:spPr>
          <a:xfrm>
            <a:off x="274637" y="296863"/>
            <a:ext cx="8229600" cy="6400800"/>
          </a:xfrm>
          <a:prstGeom prst="rect">
            <a:avLst/>
          </a:prstGeom>
          <a:solidFill>
            <a:srgbClr val="A3A437">
              <a:alpha val="88000"/>
            </a:srgbClr>
          </a:solidFill>
        </p:spPr>
        <p:txBody>
          <a:bodyPr lIns="182880" tIns="146304" rIns="182880" bIns="146304"/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+mn-lt"/>
              </a:rPr>
              <a:t>Good News!</a:t>
            </a:r>
          </a:p>
          <a:p>
            <a:pPr marL="0" indent="0">
              <a:buNone/>
            </a:pPr>
            <a:endParaRPr lang="en-US" sz="3600" dirty="0">
              <a:solidFill>
                <a:schemeClr val="bg1"/>
              </a:solidFill>
            </a:endParaRPr>
          </a:p>
          <a:p>
            <a:r>
              <a:rPr lang="en-US" sz="3600" dirty="0">
                <a:solidFill>
                  <a:schemeClr val="bg1"/>
                </a:solidFill>
              </a:rPr>
              <a:t>If you know how to create Web Parts in </a:t>
            </a:r>
            <a:r>
              <a:rPr lang="en-US" sz="3600" dirty="0" err="1">
                <a:solidFill>
                  <a:schemeClr val="bg1"/>
                </a:solidFill>
              </a:rPr>
              <a:t>SPFx</a:t>
            </a:r>
            <a:r>
              <a:rPr lang="en-US" sz="3600" dirty="0">
                <a:solidFill>
                  <a:schemeClr val="bg1"/>
                </a:solidFill>
              </a:rPr>
              <a:t> you are 80% of the way there!</a:t>
            </a:r>
          </a:p>
          <a:p>
            <a:endParaRPr lang="en-US" sz="3600" dirty="0">
              <a:solidFill>
                <a:schemeClr val="bg1"/>
              </a:solidFill>
            </a:endParaRPr>
          </a:p>
          <a:p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1280480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-5396551" y="-1"/>
            <a:ext cx="17825570" cy="6994525"/>
          </a:xfrm>
          <a:prstGeom prst="rect">
            <a:avLst/>
          </a:prstGeom>
        </p:spPr>
      </p:pic>
      <p:sp>
        <p:nvSpPr>
          <p:cNvPr id="4" name="Text Placeholder 2"/>
          <p:cNvSpPr txBox="1">
            <a:spLocks/>
          </p:cNvSpPr>
          <p:nvPr/>
        </p:nvSpPr>
        <p:spPr>
          <a:xfrm>
            <a:off x="274637" y="296863"/>
            <a:ext cx="8229600" cy="6400800"/>
          </a:xfrm>
          <a:prstGeom prst="rect">
            <a:avLst/>
          </a:prstGeom>
          <a:solidFill>
            <a:srgbClr val="A3A437">
              <a:alpha val="88000"/>
            </a:srgbClr>
          </a:solidFill>
        </p:spPr>
        <p:txBody>
          <a:bodyPr lIns="182880" tIns="146304" rIns="182880" bIns="146304"/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+mn-lt"/>
              </a:rPr>
              <a:t>Good News!</a:t>
            </a:r>
          </a:p>
          <a:p>
            <a:pPr marL="0" indent="0">
              <a:buNone/>
            </a:pPr>
            <a:endParaRPr lang="en-US" sz="3600" dirty="0">
              <a:solidFill>
                <a:schemeClr val="bg1"/>
              </a:solidFill>
            </a:endParaRPr>
          </a:p>
          <a:p>
            <a:r>
              <a:rPr lang="en-US" sz="3600" dirty="0">
                <a:solidFill>
                  <a:schemeClr val="bg1"/>
                </a:solidFill>
              </a:rPr>
              <a:t>If you know how to create Web Parts in </a:t>
            </a:r>
            <a:r>
              <a:rPr lang="en-US" sz="3600" dirty="0" err="1">
                <a:solidFill>
                  <a:schemeClr val="bg1"/>
                </a:solidFill>
              </a:rPr>
              <a:t>SPFx</a:t>
            </a:r>
            <a:r>
              <a:rPr lang="en-US" sz="3600" dirty="0">
                <a:solidFill>
                  <a:schemeClr val="bg1"/>
                </a:solidFill>
              </a:rPr>
              <a:t> you are 80% of the way there!</a:t>
            </a:r>
            <a:br>
              <a:rPr lang="en-US" sz="3600" dirty="0">
                <a:solidFill>
                  <a:schemeClr val="bg1"/>
                </a:solidFill>
              </a:rPr>
            </a:br>
            <a:endParaRPr lang="en-US" sz="3600" dirty="0">
              <a:solidFill>
                <a:schemeClr val="bg1"/>
              </a:solidFill>
            </a:endParaRPr>
          </a:p>
          <a:p>
            <a:r>
              <a:rPr lang="en-US" sz="3600" dirty="0">
                <a:solidFill>
                  <a:schemeClr val="bg1"/>
                </a:solidFill>
              </a:rPr>
              <a:t>If you know how to use the Graph API you are 90% of the way there!</a:t>
            </a:r>
          </a:p>
          <a:p>
            <a:endParaRPr lang="en-US" sz="3600" dirty="0">
              <a:solidFill>
                <a:schemeClr val="bg1"/>
              </a:solidFill>
            </a:endParaRPr>
          </a:p>
          <a:p>
            <a:endParaRPr lang="en-US" sz="3600" dirty="0">
              <a:solidFill>
                <a:schemeClr val="bg1"/>
              </a:solidFill>
            </a:endParaRPr>
          </a:p>
          <a:p>
            <a:endParaRPr lang="en-US" sz="3600" dirty="0">
              <a:solidFill>
                <a:schemeClr val="bg1"/>
              </a:solidFill>
            </a:endParaRPr>
          </a:p>
          <a:p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7320912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-627529" y="0"/>
            <a:ext cx="13054839" cy="8706086"/>
          </a:xfrm>
          <a:prstGeom prst="rect">
            <a:avLst/>
          </a:prstGeom>
        </p:spPr>
      </p:pic>
      <p:sp>
        <p:nvSpPr>
          <p:cNvPr id="4" name="Text Placeholder 2"/>
          <p:cNvSpPr txBox="1">
            <a:spLocks/>
          </p:cNvSpPr>
          <p:nvPr/>
        </p:nvSpPr>
        <p:spPr>
          <a:xfrm>
            <a:off x="274637" y="296864"/>
            <a:ext cx="5875151" cy="2383584"/>
          </a:xfrm>
          <a:prstGeom prst="rect">
            <a:avLst/>
          </a:prstGeom>
          <a:solidFill>
            <a:srgbClr val="332F81">
              <a:alpha val="88000"/>
            </a:srgbClr>
          </a:solidFill>
        </p:spPr>
        <p:txBody>
          <a:bodyPr lIns="182880" tIns="146304" rIns="182880" bIns="146304"/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600" dirty="0">
                <a:solidFill>
                  <a:schemeClr val="bg1"/>
                </a:solidFill>
              </a:rPr>
              <a:t>If you don’t know either that’s ok. There are some tutorials from Microsoft to help you get there fast.</a:t>
            </a:r>
          </a:p>
          <a:p>
            <a:endParaRPr lang="en-US" sz="3600" dirty="0">
              <a:solidFill>
                <a:schemeClr val="bg1"/>
              </a:solidFill>
            </a:endParaRPr>
          </a:p>
          <a:p>
            <a:endParaRPr lang="en-US" sz="3600" dirty="0">
              <a:solidFill>
                <a:schemeClr val="bg1"/>
              </a:solidFill>
            </a:endParaRPr>
          </a:p>
          <a:p>
            <a:endParaRPr lang="en-US" sz="3600" dirty="0">
              <a:solidFill>
                <a:schemeClr val="bg1"/>
              </a:solidFill>
            </a:endParaRPr>
          </a:p>
          <a:p>
            <a:endParaRPr lang="en-US" sz="3600" dirty="0">
              <a:solidFill>
                <a:schemeClr val="bg1"/>
              </a:solidFill>
            </a:endParaRPr>
          </a:p>
          <a:p>
            <a:endParaRPr lang="en-US" sz="3600" dirty="0">
              <a:solidFill>
                <a:schemeClr val="bg1"/>
              </a:solidFill>
            </a:endParaRPr>
          </a:p>
          <a:p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7980043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 bwMode="auto">
          <a:xfrm>
            <a:off x="274638" y="296863"/>
            <a:ext cx="5486400" cy="6400800"/>
          </a:xfrm>
          <a:prstGeom prst="rect">
            <a:avLst/>
          </a:prstGeom>
          <a:solidFill>
            <a:srgbClr val="332F8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5486399" cy="917575"/>
          </a:xfrm>
        </p:spPr>
        <p:txBody>
          <a:bodyPr/>
          <a:lstStyle/>
          <a:p>
            <a:r>
              <a:rPr lang="en-US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rPr>
              <a:t>Agenda</a:t>
            </a:r>
          </a:p>
        </p:txBody>
      </p:sp>
      <p:grpSp>
        <p:nvGrpSpPr>
          <p:cNvPr id="5" name="Group 4"/>
          <p:cNvGrpSpPr>
            <a:grpSpLocks noChangeAspect="1"/>
          </p:cNvGrpSpPr>
          <p:nvPr/>
        </p:nvGrpSpPr>
        <p:grpSpPr bwMode="auto">
          <a:xfrm>
            <a:off x="4832350" y="1758111"/>
            <a:ext cx="708025" cy="712787"/>
            <a:chOff x="3044" y="3655"/>
            <a:chExt cx="446" cy="449"/>
          </a:xfrm>
          <a:solidFill>
            <a:schemeClr val="bg1"/>
          </a:solidFill>
        </p:grpSpPr>
        <p:sp>
          <p:nvSpPr>
            <p:cNvPr id="7" name="Freeform 5"/>
            <p:cNvSpPr>
              <a:spLocks noEditPoints="1"/>
            </p:cNvSpPr>
            <p:nvPr/>
          </p:nvSpPr>
          <p:spPr bwMode="auto">
            <a:xfrm>
              <a:off x="3044" y="3655"/>
              <a:ext cx="446" cy="449"/>
            </a:xfrm>
            <a:custGeom>
              <a:avLst/>
              <a:gdLst>
                <a:gd name="T0" fmla="*/ 1033 w 2081"/>
                <a:gd name="T1" fmla="*/ 2094 h 2094"/>
                <a:gd name="T2" fmla="*/ 0 w 2081"/>
                <a:gd name="T3" fmla="*/ 1038 h 2094"/>
                <a:gd name="T4" fmla="*/ 1033 w 2081"/>
                <a:gd name="T5" fmla="*/ 0 h 2094"/>
                <a:gd name="T6" fmla="*/ 2081 w 2081"/>
                <a:gd name="T7" fmla="*/ 1038 h 2094"/>
                <a:gd name="T8" fmla="*/ 1033 w 2081"/>
                <a:gd name="T9" fmla="*/ 2094 h 2094"/>
                <a:gd name="T10" fmla="*/ 1033 w 2081"/>
                <a:gd name="T11" fmla="*/ 125 h 2094"/>
                <a:gd name="T12" fmla="*/ 129 w 2081"/>
                <a:gd name="T13" fmla="*/ 1038 h 2094"/>
                <a:gd name="T14" fmla="*/ 1033 w 2081"/>
                <a:gd name="T15" fmla="*/ 1965 h 2094"/>
                <a:gd name="T16" fmla="*/ 1957 w 2081"/>
                <a:gd name="T17" fmla="*/ 1038 h 2094"/>
                <a:gd name="T18" fmla="*/ 1033 w 2081"/>
                <a:gd name="T19" fmla="*/ 125 h 2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81" h="2094">
                  <a:moveTo>
                    <a:pt x="1033" y="2094"/>
                  </a:moveTo>
                  <a:cubicBezTo>
                    <a:pt x="464" y="2094"/>
                    <a:pt x="0" y="1629"/>
                    <a:pt x="0" y="1038"/>
                  </a:cubicBezTo>
                  <a:cubicBezTo>
                    <a:pt x="0" y="461"/>
                    <a:pt x="464" y="0"/>
                    <a:pt x="1033" y="0"/>
                  </a:cubicBezTo>
                  <a:cubicBezTo>
                    <a:pt x="1622" y="0"/>
                    <a:pt x="2081" y="461"/>
                    <a:pt x="2081" y="1038"/>
                  </a:cubicBezTo>
                  <a:cubicBezTo>
                    <a:pt x="2081" y="1629"/>
                    <a:pt x="1622" y="2094"/>
                    <a:pt x="1033" y="2094"/>
                  </a:cubicBezTo>
                  <a:close/>
                  <a:moveTo>
                    <a:pt x="1033" y="125"/>
                  </a:moveTo>
                  <a:cubicBezTo>
                    <a:pt x="531" y="125"/>
                    <a:pt x="129" y="533"/>
                    <a:pt x="129" y="1038"/>
                  </a:cubicBezTo>
                  <a:cubicBezTo>
                    <a:pt x="129" y="1547"/>
                    <a:pt x="531" y="1965"/>
                    <a:pt x="1033" y="1965"/>
                  </a:cubicBezTo>
                  <a:cubicBezTo>
                    <a:pt x="1535" y="1965"/>
                    <a:pt x="1957" y="1547"/>
                    <a:pt x="1957" y="1038"/>
                  </a:cubicBezTo>
                  <a:cubicBezTo>
                    <a:pt x="1957" y="533"/>
                    <a:pt x="1535" y="125"/>
                    <a:pt x="1033" y="1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6"/>
            <p:cNvSpPr>
              <a:spLocks/>
            </p:cNvSpPr>
            <p:nvPr/>
          </p:nvSpPr>
          <p:spPr bwMode="auto">
            <a:xfrm>
              <a:off x="3151" y="3790"/>
              <a:ext cx="237" cy="174"/>
            </a:xfrm>
            <a:custGeom>
              <a:avLst/>
              <a:gdLst>
                <a:gd name="T0" fmla="*/ 407 w 1106"/>
                <a:gd name="T1" fmla="*/ 813 h 813"/>
                <a:gd name="T2" fmla="*/ 728 w 1106"/>
                <a:gd name="T3" fmla="*/ 521 h 813"/>
                <a:gd name="T4" fmla="*/ 0 w 1106"/>
                <a:gd name="T5" fmla="*/ 521 h 813"/>
                <a:gd name="T6" fmla="*/ 0 w 1106"/>
                <a:gd name="T7" fmla="*/ 311 h 813"/>
                <a:gd name="T8" fmla="*/ 728 w 1106"/>
                <a:gd name="T9" fmla="*/ 311 h 813"/>
                <a:gd name="T10" fmla="*/ 407 w 1106"/>
                <a:gd name="T11" fmla="*/ 0 h 813"/>
                <a:gd name="T12" fmla="*/ 671 w 1106"/>
                <a:gd name="T13" fmla="*/ 0 h 813"/>
                <a:gd name="T14" fmla="*/ 1106 w 1106"/>
                <a:gd name="T15" fmla="*/ 406 h 813"/>
                <a:gd name="T16" fmla="*/ 671 w 1106"/>
                <a:gd name="T17" fmla="*/ 813 h 813"/>
                <a:gd name="T18" fmla="*/ 407 w 1106"/>
                <a:gd name="T19" fmla="*/ 813 h 8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06" h="813">
                  <a:moveTo>
                    <a:pt x="407" y="813"/>
                  </a:moveTo>
                  <a:cubicBezTo>
                    <a:pt x="407" y="813"/>
                    <a:pt x="407" y="813"/>
                    <a:pt x="728" y="521"/>
                  </a:cubicBezTo>
                  <a:cubicBezTo>
                    <a:pt x="0" y="521"/>
                    <a:pt x="0" y="521"/>
                    <a:pt x="0" y="521"/>
                  </a:cubicBezTo>
                  <a:cubicBezTo>
                    <a:pt x="0" y="521"/>
                    <a:pt x="0" y="521"/>
                    <a:pt x="0" y="311"/>
                  </a:cubicBezTo>
                  <a:cubicBezTo>
                    <a:pt x="0" y="311"/>
                    <a:pt x="0" y="311"/>
                    <a:pt x="728" y="311"/>
                  </a:cubicBezTo>
                  <a:cubicBezTo>
                    <a:pt x="728" y="311"/>
                    <a:pt x="728" y="311"/>
                    <a:pt x="407" y="0"/>
                  </a:cubicBezTo>
                  <a:cubicBezTo>
                    <a:pt x="407" y="0"/>
                    <a:pt x="407" y="0"/>
                    <a:pt x="671" y="0"/>
                  </a:cubicBezTo>
                  <a:cubicBezTo>
                    <a:pt x="671" y="0"/>
                    <a:pt x="671" y="0"/>
                    <a:pt x="1106" y="406"/>
                  </a:cubicBezTo>
                  <a:cubicBezTo>
                    <a:pt x="1106" y="406"/>
                    <a:pt x="1106" y="406"/>
                    <a:pt x="671" y="813"/>
                  </a:cubicBezTo>
                  <a:cubicBezTo>
                    <a:pt x="671" y="813"/>
                    <a:pt x="671" y="813"/>
                    <a:pt x="407" y="8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5761038" y="296863"/>
            <a:ext cx="6675437" cy="6383286"/>
          </a:xfrm>
          <a:prstGeom prst="rect">
            <a:avLst/>
          </a:prstGeom>
          <a:noFill/>
        </p:spPr>
        <p:txBody>
          <a:bodyPr wrap="square" lIns="36576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What is Teams development and why should we do it?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32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Create </a:t>
            </a:r>
            <a:r>
              <a:rPr lang="en-US" sz="3200" b="1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SPFx</a:t>
            </a:r>
            <a:r>
              <a:rPr lang="en-US" sz="32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Web Part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32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Teamify</a:t>
            </a: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your Web Part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32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Real World Example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32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Debugging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32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20650599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Let’s Get Started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274638" y="3954463"/>
            <a:ext cx="10058401" cy="738664"/>
          </a:xfrm>
        </p:spPr>
        <p:txBody>
          <a:bodyPr/>
          <a:lstStyle/>
          <a:p>
            <a:r>
              <a:rPr lang="en-US" dirty="0"/>
              <a:t>Create Web Part for </a:t>
            </a:r>
            <a:r>
              <a:rPr lang="en-US" dirty="0" err="1"/>
              <a:t>SPFx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7641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 bwMode="auto">
          <a:xfrm>
            <a:off x="274638" y="296863"/>
            <a:ext cx="5486400" cy="6400800"/>
          </a:xfrm>
          <a:prstGeom prst="rect">
            <a:avLst/>
          </a:prstGeom>
          <a:solidFill>
            <a:srgbClr val="332F8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5486399" cy="917575"/>
          </a:xfrm>
        </p:spPr>
        <p:txBody>
          <a:bodyPr/>
          <a:lstStyle/>
          <a:p>
            <a:r>
              <a:rPr lang="en-US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rPr>
              <a:t>Agenda</a:t>
            </a:r>
          </a:p>
        </p:txBody>
      </p:sp>
      <p:grpSp>
        <p:nvGrpSpPr>
          <p:cNvPr id="5" name="Group 4"/>
          <p:cNvGrpSpPr>
            <a:grpSpLocks noChangeAspect="1"/>
          </p:cNvGrpSpPr>
          <p:nvPr/>
        </p:nvGrpSpPr>
        <p:grpSpPr bwMode="auto">
          <a:xfrm>
            <a:off x="4832350" y="2815948"/>
            <a:ext cx="708025" cy="712787"/>
            <a:chOff x="3044" y="3655"/>
            <a:chExt cx="446" cy="449"/>
          </a:xfrm>
          <a:solidFill>
            <a:schemeClr val="bg1"/>
          </a:solidFill>
        </p:grpSpPr>
        <p:sp>
          <p:nvSpPr>
            <p:cNvPr id="7" name="Freeform 5"/>
            <p:cNvSpPr>
              <a:spLocks noEditPoints="1"/>
            </p:cNvSpPr>
            <p:nvPr/>
          </p:nvSpPr>
          <p:spPr bwMode="auto">
            <a:xfrm>
              <a:off x="3044" y="3655"/>
              <a:ext cx="446" cy="449"/>
            </a:xfrm>
            <a:custGeom>
              <a:avLst/>
              <a:gdLst>
                <a:gd name="T0" fmla="*/ 1033 w 2081"/>
                <a:gd name="T1" fmla="*/ 2094 h 2094"/>
                <a:gd name="T2" fmla="*/ 0 w 2081"/>
                <a:gd name="T3" fmla="*/ 1038 h 2094"/>
                <a:gd name="T4" fmla="*/ 1033 w 2081"/>
                <a:gd name="T5" fmla="*/ 0 h 2094"/>
                <a:gd name="T6" fmla="*/ 2081 w 2081"/>
                <a:gd name="T7" fmla="*/ 1038 h 2094"/>
                <a:gd name="T8" fmla="*/ 1033 w 2081"/>
                <a:gd name="T9" fmla="*/ 2094 h 2094"/>
                <a:gd name="T10" fmla="*/ 1033 w 2081"/>
                <a:gd name="T11" fmla="*/ 125 h 2094"/>
                <a:gd name="T12" fmla="*/ 129 w 2081"/>
                <a:gd name="T13" fmla="*/ 1038 h 2094"/>
                <a:gd name="T14" fmla="*/ 1033 w 2081"/>
                <a:gd name="T15" fmla="*/ 1965 h 2094"/>
                <a:gd name="T16" fmla="*/ 1957 w 2081"/>
                <a:gd name="T17" fmla="*/ 1038 h 2094"/>
                <a:gd name="T18" fmla="*/ 1033 w 2081"/>
                <a:gd name="T19" fmla="*/ 125 h 2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81" h="2094">
                  <a:moveTo>
                    <a:pt x="1033" y="2094"/>
                  </a:moveTo>
                  <a:cubicBezTo>
                    <a:pt x="464" y="2094"/>
                    <a:pt x="0" y="1629"/>
                    <a:pt x="0" y="1038"/>
                  </a:cubicBezTo>
                  <a:cubicBezTo>
                    <a:pt x="0" y="461"/>
                    <a:pt x="464" y="0"/>
                    <a:pt x="1033" y="0"/>
                  </a:cubicBezTo>
                  <a:cubicBezTo>
                    <a:pt x="1622" y="0"/>
                    <a:pt x="2081" y="461"/>
                    <a:pt x="2081" y="1038"/>
                  </a:cubicBezTo>
                  <a:cubicBezTo>
                    <a:pt x="2081" y="1629"/>
                    <a:pt x="1622" y="2094"/>
                    <a:pt x="1033" y="2094"/>
                  </a:cubicBezTo>
                  <a:close/>
                  <a:moveTo>
                    <a:pt x="1033" y="125"/>
                  </a:moveTo>
                  <a:cubicBezTo>
                    <a:pt x="531" y="125"/>
                    <a:pt x="129" y="533"/>
                    <a:pt x="129" y="1038"/>
                  </a:cubicBezTo>
                  <a:cubicBezTo>
                    <a:pt x="129" y="1547"/>
                    <a:pt x="531" y="1965"/>
                    <a:pt x="1033" y="1965"/>
                  </a:cubicBezTo>
                  <a:cubicBezTo>
                    <a:pt x="1535" y="1965"/>
                    <a:pt x="1957" y="1547"/>
                    <a:pt x="1957" y="1038"/>
                  </a:cubicBezTo>
                  <a:cubicBezTo>
                    <a:pt x="1957" y="533"/>
                    <a:pt x="1535" y="125"/>
                    <a:pt x="1033" y="1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6"/>
            <p:cNvSpPr>
              <a:spLocks/>
            </p:cNvSpPr>
            <p:nvPr/>
          </p:nvSpPr>
          <p:spPr bwMode="auto">
            <a:xfrm>
              <a:off x="3151" y="3790"/>
              <a:ext cx="237" cy="174"/>
            </a:xfrm>
            <a:custGeom>
              <a:avLst/>
              <a:gdLst>
                <a:gd name="T0" fmla="*/ 407 w 1106"/>
                <a:gd name="T1" fmla="*/ 813 h 813"/>
                <a:gd name="T2" fmla="*/ 728 w 1106"/>
                <a:gd name="T3" fmla="*/ 521 h 813"/>
                <a:gd name="T4" fmla="*/ 0 w 1106"/>
                <a:gd name="T5" fmla="*/ 521 h 813"/>
                <a:gd name="T6" fmla="*/ 0 w 1106"/>
                <a:gd name="T7" fmla="*/ 311 h 813"/>
                <a:gd name="T8" fmla="*/ 728 w 1106"/>
                <a:gd name="T9" fmla="*/ 311 h 813"/>
                <a:gd name="T10" fmla="*/ 407 w 1106"/>
                <a:gd name="T11" fmla="*/ 0 h 813"/>
                <a:gd name="T12" fmla="*/ 671 w 1106"/>
                <a:gd name="T13" fmla="*/ 0 h 813"/>
                <a:gd name="T14" fmla="*/ 1106 w 1106"/>
                <a:gd name="T15" fmla="*/ 406 h 813"/>
                <a:gd name="T16" fmla="*/ 671 w 1106"/>
                <a:gd name="T17" fmla="*/ 813 h 813"/>
                <a:gd name="T18" fmla="*/ 407 w 1106"/>
                <a:gd name="T19" fmla="*/ 813 h 8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06" h="813">
                  <a:moveTo>
                    <a:pt x="407" y="813"/>
                  </a:moveTo>
                  <a:cubicBezTo>
                    <a:pt x="407" y="813"/>
                    <a:pt x="407" y="813"/>
                    <a:pt x="728" y="521"/>
                  </a:cubicBezTo>
                  <a:cubicBezTo>
                    <a:pt x="0" y="521"/>
                    <a:pt x="0" y="521"/>
                    <a:pt x="0" y="521"/>
                  </a:cubicBezTo>
                  <a:cubicBezTo>
                    <a:pt x="0" y="521"/>
                    <a:pt x="0" y="521"/>
                    <a:pt x="0" y="311"/>
                  </a:cubicBezTo>
                  <a:cubicBezTo>
                    <a:pt x="0" y="311"/>
                    <a:pt x="0" y="311"/>
                    <a:pt x="728" y="311"/>
                  </a:cubicBezTo>
                  <a:cubicBezTo>
                    <a:pt x="728" y="311"/>
                    <a:pt x="728" y="311"/>
                    <a:pt x="407" y="0"/>
                  </a:cubicBezTo>
                  <a:cubicBezTo>
                    <a:pt x="407" y="0"/>
                    <a:pt x="407" y="0"/>
                    <a:pt x="671" y="0"/>
                  </a:cubicBezTo>
                  <a:cubicBezTo>
                    <a:pt x="671" y="0"/>
                    <a:pt x="671" y="0"/>
                    <a:pt x="1106" y="406"/>
                  </a:cubicBezTo>
                  <a:cubicBezTo>
                    <a:pt x="1106" y="406"/>
                    <a:pt x="1106" y="406"/>
                    <a:pt x="671" y="813"/>
                  </a:cubicBezTo>
                  <a:cubicBezTo>
                    <a:pt x="671" y="813"/>
                    <a:pt x="671" y="813"/>
                    <a:pt x="407" y="8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5761038" y="296863"/>
            <a:ext cx="6675437" cy="6383286"/>
          </a:xfrm>
          <a:prstGeom prst="rect">
            <a:avLst/>
          </a:prstGeom>
          <a:noFill/>
        </p:spPr>
        <p:txBody>
          <a:bodyPr wrap="square" lIns="36576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What is Teams development and why should we do it?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32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Create </a:t>
            </a:r>
            <a:r>
              <a:rPr lang="en-US" sz="32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SPFx</a:t>
            </a: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Web Part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32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b="1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Teamify</a:t>
            </a:r>
            <a:r>
              <a:rPr lang="en-US" sz="32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your Web Part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32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Real World Example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32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Debugging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32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3048046273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Teamify</a:t>
            </a:r>
            <a:r>
              <a:rPr lang="en-US" dirty="0"/>
              <a:t>!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274638" y="3954463"/>
            <a:ext cx="10058401" cy="738664"/>
          </a:xfrm>
        </p:spPr>
        <p:txBody>
          <a:bodyPr/>
          <a:lstStyle/>
          <a:p>
            <a:r>
              <a:rPr lang="en-US" dirty="0"/>
              <a:t>Make it work in Teams</a:t>
            </a:r>
          </a:p>
        </p:txBody>
      </p:sp>
    </p:spTree>
    <p:extLst>
      <p:ext uri="{BB962C8B-B14F-4D97-AF65-F5344CB8AC3E}">
        <p14:creationId xmlns:p14="http://schemas.microsoft.com/office/powerpoint/2010/main" val="4113866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 bwMode="auto">
          <a:xfrm>
            <a:off x="274638" y="296863"/>
            <a:ext cx="5486400" cy="6400800"/>
          </a:xfrm>
          <a:prstGeom prst="rect">
            <a:avLst/>
          </a:prstGeom>
          <a:solidFill>
            <a:srgbClr val="332F8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5486399" cy="917575"/>
          </a:xfrm>
        </p:spPr>
        <p:txBody>
          <a:bodyPr/>
          <a:lstStyle/>
          <a:p>
            <a:r>
              <a:rPr lang="en-US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rPr>
              <a:t>Agenda</a:t>
            </a:r>
          </a:p>
        </p:txBody>
      </p:sp>
      <p:grpSp>
        <p:nvGrpSpPr>
          <p:cNvPr id="5" name="Group 4"/>
          <p:cNvGrpSpPr>
            <a:grpSpLocks noChangeAspect="1"/>
          </p:cNvGrpSpPr>
          <p:nvPr/>
        </p:nvGrpSpPr>
        <p:grpSpPr bwMode="auto">
          <a:xfrm>
            <a:off x="4832350" y="3828967"/>
            <a:ext cx="708025" cy="712787"/>
            <a:chOff x="3044" y="3655"/>
            <a:chExt cx="446" cy="449"/>
          </a:xfrm>
          <a:solidFill>
            <a:schemeClr val="bg1"/>
          </a:solidFill>
        </p:grpSpPr>
        <p:sp>
          <p:nvSpPr>
            <p:cNvPr id="7" name="Freeform 5"/>
            <p:cNvSpPr>
              <a:spLocks noEditPoints="1"/>
            </p:cNvSpPr>
            <p:nvPr/>
          </p:nvSpPr>
          <p:spPr bwMode="auto">
            <a:xfrm>
              <a:off x="3044" y="3655"/>
              <a:ext cx="446" cy="449"/>
            </a:xfrm>
            <a:custGeom>
              <a:avLst/>
              <a:gdLst>
                <a:gd name="T0" fmla="*/ 1033 w 2081"/>
                <a:gd name="T1" fmla="*/ 2094 h 2094"/>
                <a:gd name="T2" fmla="*/ 0 w 2081"/>
                <a:gd name="T3" fmla="*/ 1038 h 2094"/>
                <a:gd name="T4" fmla="*/ 1033 w 2081"/>
                <a:gd name="T5" fmla="*/ 0 h 2094"/>
                <a:gd name="T6" fmla="*/ 2081 w 2081"/>
                <a:gd name="T7" fmla="*/ 1038 h 2094"/>
                <a:gd name="T8" fmla="*/ 1033 w 2081"/>
                <a:gd name="T9" fmla="*/ 2094 h 2094"/>
                <a:gd name="T10" fmla="*/ 1033 w 2081"/>
                <a:gd name="T11" fmla="*/ 125 h 2094"/>
                <a:gd name="T12" fmla="*/ 129 w 2081"/>
                <a:gd name="T13" fmla="*/ 1038 h 2094"/>
                <a:gd name="T14" fmla="*/ 1033 w 2081"/>
                <a:gd name="T15" fmla="*/ 1965 h 2094"/>
                <a:gd name="T16" fmla="*/ 1957 w 2081"/>
                <a:gd name="T17" fmla="*/ 1038 h 2094"/>
                <a:gd name="T18" fmla="*/ 1033 w 2081"/>
                <a:gd name="T19" fmla="*/ 125 h 2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81" h="2094">
                  <a:moveTo>
                    <a:pt x="1033" y="2094"/>
                  </a:moveTo>
                  <a:cubicBezTo>
                    <a:pt x="464" y="2094"/>
                    <a:pt x="0" y="1629"/>
                    <a:pt x="0" y="1038"/>
                  </a:cubicBezTo>
                  <a:cubicBezTo>
                    <a:pt x="0" y="461"/>
                    <a:pt x="464" y="0"/>
                    <a:pt x="1033" y="0"/>
                  </a:cubicBezTo>
                  <a:cubicBezTo>
                    <a:pt x="1622" y="0"/>
                    <a:pt x="2081" y="461"/>
                    <a:pt x="2081" y="1038"/>
                  </a:cubicBezTo>
                  <a:cubicBezTo>
                    <a:pt x="2081" y="1629"/>
                    <a:pt x="1622" y="2094"/>
                    <a:pt x="1033" y="2094"/>
                  </a:cubicBezTo>
                  <a:close/>
                  <a:moveTo>
                    <a:pt x="1033" y="125"/>
                  </a:moveTo>
                  <a:cubicBezTo>
                    <a:pt x="531" y="125"/>
                    <a:pt x="129" y="533"/>
                    <a:pt x="129" y="1038"/>
                  </a:cubicBezTo>
                  <a:cubicBezTo>
                    <a:pt x="129" y="1547"/>
                    <a:pt x="531" y="1965"/>
                    <a:pt x="1033" y="1965"/>
                  </a:cubicBezTo>
                  <a:cubicBezTo>
                    <a:pt x="1535" y="1965"/>
                    <a:pt x="1957" y="1547"/>
                    <a:pt x="1957" y="1038"/>
                  </a:cubicBezTo>
                  <a:cubicBezTo>
                    <a:pt x="1957" y="533"/>
                    <a:pt x="1535" y="125"/>
                    <a:pt x="1033" y="1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6"/>
            <p:cNvSpPr>
              <a:spLocks/>
            </p:cNvSpPr>
            <p:nvPr/>
          </p:nvSpPr>
          <p:spPr bwMode="auto">
            <a:xfrm>
              <a:off x="3151" y="3790"/>
              <a:ext cx="237" cy="174"/>
            </a:xfrm>
            <a:custGeom>
              <a:avLst/>
              <a:gdLst>
                <a:gd name="T0" fmla="*/ 407 w 1106"/>
                <a:gd name="T1" fmla="*/ 813 h 813"/>
                <a:gd name="T2" fmla="*/ 728 w 1106"/>
                <a:gd name="T3" fmla="*/ 521 h 813"/>
                <a:gd name="T4" fmla="*/ 0 w 1106"/>
                <a:gd name="T5" fmla="*/ 521 h 813"/>
                <a:gd name="T6" fmla="*/ 0 w 1106"/>
                <a:gd name="T7" fmla="*/ 311 h 813"/>
                <a:gd name="T8" fmla="*/ 728 w 1106"/>
                <a:gd name="T9" fmla="*/ 311 h 813"/>
                <a:gd name="T10" fmla="*/ 407 w 1106"/>
                <a:gd name="T11" fmla="*/ 0 h 813"/>
                <a:gd name="T12" fmla="*/ 671 w 1106"/>
                <a:gd name="T13" fmla="*/ 0 h 813"/>
                <a:gd name="T14" fmla="*/ 1106 w 1106"/>
                <a:gd name="T15" fmla="*/ 406 h 813"/>
                <a:gd name="T16" fmla="*/ 671 w 1106"/>
                <a:gd name="T17" fmla="*/ 813 h 813"/>
                <a:gd name="T18" fmla="*/ 407 w 1106"/>
                <a:gd name="T19" fmla="*/ 813 h 8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06" h="813">
                  <a:moveTo>
                    <a:pt x="407" y="813"/>
                  </a:moveTo>
                  <a:cubicBezTo>
                    <a:pt x="407" y="813"/>
                    <a:pt x="407" y="813"/>
                    <a:pt x="728" y="521"/>
                  </a:cubicBezTo>
                  <a:cubicBezTo>
                    <a:pt x="0" y="521"/>
                    <a:pt x="0" y="521"/>
                    <a:pt x="0" y="521"/>
                  </a:cubicBezTo>
                  <a:cubicBezTo>
                    <a:pt x="0" y="521"/>
                    <a:pt x="0" y="521"/>
                    <a:pt x="0" y="311"/>
                  </a:cubicBezTo>
                  <a:cubicBezTo>
                    <a:pt x="0" y="311"/>
                    <a:pt x="0" y="311"/>
                    <a:pt x="728" y="311"/>
                  </a:cubicBezTo>
                  <a:cubicBezTo>
                    <a:pt x="728" y="311"/>
                    <a:pt x="728" y="311"/>
                    <a:pt x="407" y="0"/>
                  </a:cubicBezTo>
                  <a:cubicBezTo>
                    <a:pt x="407" y="0"/>
                    <a:pt x="407" y="0"/>
                    <a:pt x="671" y="0"/>
                  </a:cubicBezTo>
                  <a:cubicBezTo>
                    <a:pt x="671" y="0"/>
                    <a:pt x="671" y="0"/>
                    <a:pt x="1106" y="406"/>
                  </a:cubicBezTo>
                  <a:cubicBezTo>
                    <a:pt x="1106" y="406"/>
                    <a:pt x="1106" y="406"/>
                    <a:pt x="671" y="813"/>
                  </a:cubicBezTo>
                  <a:cubicBezTo>
                    <a:pt x="671" y="813"/>
                    <a:pt x="671" y="813"/>
                    <a:pt x="407" y="8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5761038" y="296863"/>
            <a:ext cx="6675437" cy="6383286"/>
          </a:xfrm>
          <a:prstGeom prst="rect">
            <a:avLst/>
          </a:prstGeom>
          <a:noFill/>
        </p:spPr>
        <p:txBody>
          <a:bodyPr wrap="square" lIns="36576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What is Teams development and why should we do it?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32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Create </a:t>
            </a:r>
            <a:r>
              <a:rPr lang="en-US" sz="32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SPFx</a:t>
            </a: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Web Part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32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Teamify</a:t>
            </a: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your Web Part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32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Real World Example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32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Debugging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32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3402161404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Let’s Get Real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274638" y="3954463"/>
            <a:ext cx="10058401" cy="738664"/>
          </a:xfrm>
        </p:spPr>
        <p:txBody>
          <a:bodyPr/>
          <a:lstStyle/>
          <a:p>
            <a:r>
              <a:rPr lang="en-US"/>
              <a:t>Surfacing SharePoint Data in SharePoint</a:t>
            </a:r>
          </a:p>
        </p:txBody>
      </p:sp>
    </p:spTree>
    <p:extLst>
      <p:ext uri="{BB962C8B-B14F-4D97-AF65-F5344CB8AC3E}">
        <p14:creationId xmlns:p14="http://schemas.microsoft.com/office/powerpoint/2010/main" val="3655247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 bwMode="auto">
          <a:xfrm>
            <a:off x="274638" y="296863"/>
            <a:ext cx="5486400" cy="6400800"/>
          </a:xfrm>
          <a:prstGeom prst="rect">
            <a:avLst/>
          </a:prstGeom>
          <a:solidFill>
            <a:srgbClr val="332F8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5486399" cy="917575"/>
          </a:xfrm>
        </p:spPr>
        <p:txBody>
          <a:bodyPr/>
          <a:lstStyle/>
          <a:p>
            <a:r>
              <a:rPr lang="en-US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rPr>
              <a:t>Agenda</a:t>
            </a:r>
          </a:p>
        </p:txBody>
      </p:sp>
      <p:grpSp>
        <p:nvGrpSpPr>
          <p:cNvPr id="5" name="Group 4"/>
          <p:cNvGrpSpPr>
            <a:grpSpLocks noChangeAspect="1"/>
          </p:cNvGrpSpPr>
          <p:nvPr/>
        </p:nvGrpSpPr>
        <p:grpSpPr bwMode="auto">
          <a:xfrm>
            <a:off x="4832350" y="4868874"/>
            <a:ext cx="708025" cy="712787"/>
            <a:chOff x="3044" y="3655"/>
            <a:chExt cx="446" cy="449"/>
          </a:xfrm>
          <a:solidFill>
            <a:schemeClr val="bg1"/>
          </a:solidFill>
        </p:grpSpPr>
        <p:sp>
          <p:nvSpPr>
            <p:cNvPr id="7" name="Freeform 5"/>
            <p:cNvSpPr>
              <a:spLocks noEditPoints="1"/>
            </p:cNvSpPr>
            <p:nvPr/>
          </p:nvSpPr>
          <p:spPr bwMode="auto">
            <a:xfrm>
              <a:off x="3044" y="3655"/>
              <a:ext cx="446" cy="449"/>
            </a:xfrm>
            <a:custGeom>
              <a:avLst/>
              <a:gdLst>
                <a:gd name="T0" fmla="*/ 1033 w 2081"/>
                <a:gd name="T1" fmla="*/ 2094 h 2094"/>
                <a:gd name="T2" fmla="*/ 0 w 2081"/>
                <a:gd name="T3" fmla="*/ 1038 h 2094"/>
                <a:gd name="T4" fmla="*/ 1033 w 2081"/>
                <a:gd name="T5" fmla="*/ 0 h 2094"/>
                <a:gd name="T6" fmla="*/ 2081 w 2081"/>
                <a:gd name="T7" fmla="*/ 1038 h 2094"/>
                <a:gd name="T8" fmla="*/ 1033 w 2081"/>
                <a:gd name="T9" fmla="*/ 2094 h 2094"/>
                <a:gd name="T10" fmla="*/ 1033 w 2081"/>
                <a:gd name="T11" fmla="*/ 125 h 2094"/>
                <a:gd name="T12" fmla="*/ 129 w 2081"/>
                <a:gd name="T13" fmla="*/ 1038 h 2094"/>
                <a:gd name="T14" fmla="*/ 1033 w 2081"/>
                <a:gd name="T15" fmla="*/ 1965 h 2094"/>
                <a:gd name="T16" fmla="*/ 1957 w 2081"/>
                <a:gd name="T17" fmla="*/ 1038 h 2094"/>
                <a:gd name="T18" fmla="*/ 1033 w 2081"/>
                <a:gd name="T19" fmla="*/ 125 h 2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81" h="2094">
                  <a:moveTo>
                    <a:pt x="1033" y="2094"/>
                  </a:moveTo>
                  <a:cubicBezTo>
                    <a:pt x="464" y="2094"/>
                    <a:pt x="0" y="1629"/>
                    <a:pt x="0" y="1038"/>
                  </a:cubicBezTo>
                  <a:cubicBezTo>
                    <a:pt x="0" y="461"/>
                    <a:pt x="464" y="0"/>
                    <a:pt x="1033" y="0"/>
                  </a:cubicBezTo>
                  <a:cubicBezTo>
                    <a:pt x="1622" y="0"/>
                    <a:pt x="2081" y="461"/>
                    <a:pt x="2081" y="1038"/>
                  </a:cubicBezTo>
                  <a:cubicBezTo>
                    <a:pt x="2081" y="1629"/>
                    <a:pt x="1622" y="2094"/>
                    <a:pt x="1033" y="2094"/>
                  </a:cubicBezTo>
                  <a:close/>
                  <a:moveTo>
                    <a:pt x="1033" y="125"/>
                  </a:moveTo>
                  <a:cubicBezTo>
                    <a:pt x="531" y="125"/>
                    <a:pt x="129" y="533"/>
                    <a:pt x="129" y="1038"/>
                  </a:cubicBezTo>
                  <a:cubicBezTo>
                    <a:pt x="129" y="1547"/>
                    <a:pt x="531" y="1965"/>
                    <a:pt x="1033" y="1965"/>
                  </a:cubicBezTo>
                  <a:cubicBezTo>
                    <a:pt x="1535" y="1965"/>
                    <a:pt x="1957" y="1547"/>
                    <a:pt x="1957" y="1038"/>
                  </a:cubicBezTo>
                  <a:cubicBezTo>
                    <a:pt x="1957" y="533"/>
                    <a:pt x="1535" y="125"/>
                    <a:pt x="1033" y="1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6"/>
            <p:cNvSpPr>
              <a:spLocks/>
            </p:cNvSpPr>
            <p:nvPr/>
          </p:nvSpPr>
          <p:spPr bwMode="auto">
            <a:xfrm>
              <a:off x="3151" y="3790"/>
              <a:ext cx="237" cy="174"/>
            </a:xfrm>
            <a:custGeom>
              <a:avLst/>
              <a:gdLst>
                <a:gd name="T0" fmla="*/ 407 w 1106"/>
                <a:gd name="T1" fmla="*/ 813 h 813"/>
                <a:gd name="T2" fmla="*/ 728 w 1106"/>
                <a:gd name="T3" fmla="*/ 521 h 813"/>
                <a:gd name="T4" fmla="*/ 0 w 1106"/>
                <a:gd name="T5" fmla="*/ 521 h 813"/>
                <a:gd name="T6" fmla="*/ 0 w 1106"/>
                <a:gd name="T7" fmla="*/ 311 h 813"/>
                <a:gd name="T8" fmla="*/ 728 w 1106"/>
                <a:gd name="T9" fmla="*/ 311 h 813"/>
                <a:gd name="T10" fmla="*/ 407 w 1106"/>
                <a:gd name="T11" fmla="*/ 0 h 813"/>
                <a:gd name="T12" fmla="*/ 671 w 1106"/>
                <a:gd name="T13" fmla="*/ 0 h 813"/>
                <a:gd name="T14" fmla="*/ 1106 w 1106"/>
                <a:gd name="T15" fmla="*/ 406 h 813"/>
                <a:gd name="T16" fmla="*/ 671 w 1106"/>
                <a:gd name="T17" fmla="*/ 813 h 813"/>
                <a:gd name="T18" fmla="*/ 407 w 1106"/>
                <a:gd name="T19" fmla="*/ 813 h 8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06" h="813">
                  <a:moveTo>
                    <a:pt x="407" y="813"/>
                  </a:moveTo>
                  <a:cubicBezTo>
                    <a:pt x="407" y="813"/>
                    <a:pt x="407" y="813"/>
                    <a:pt x="728" y="521"/>
                  </a:cubicBezTo>
                  <a:cubicBezTo>
                    <a:pt x="0" y="521"/>
                    <a:pt x="0" y="521"/>
                    <a:pt x="0" y="521"/>
                  </a:cubicBezTo>
                  <a:cubicBezTo>
                    <a:pt x="0" y="521"/>
                    <a:pt x="0" y="521"/>
                    <a:pt x="0" y="311"/>
                  </a:cubicBezTo>
                  <a:cubicBezTo>
                    <a:pt x="0" y="311"/>
                    <a:pt x="0" y="311"/>
                    <a:pt x="728" y="311"/>
                  </a:cubicBezTo>
                  <a:cubicBezTo>
                    <a:pt x="728" y="311"/>
                    <a:pt x="728" y="311"/>
                    <a:pt x="407" y="0"/>
                  </a:cubicBezTo>
                  <a:cubicBezTo>
                    <a:pt x="407" y="0"/>
                    <a:pt x="407" y="0"/>
                    <a:pt x="671" y="0"/>
                  </a:cubicBezTo>
                  <a:cubicBezTo>
                    <a:pt x="671" y="0"/>
                    <a:pt x="671" y="0"/>
                    <a:pt x="1106" y="406"/>
                  </a:cubicBezTo>
                  <a:cubicBezTo>
                    <a:pt x="1106" y="406"/>
                    <a:pt x="1106" y="406"/>
                    <a:pt x="671" y="813"/>
                  </a:cubicBezTo>
                  <a:cubicBezTo>
                    <a:pt x="671" y="813"/>
                    <a:pt x="671" y="813"/>
                    <a:pt x="407" y="8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5761038" y="296863"/>
            <a:ext cx="6675437" cy="6383286"/>
          </a:xfrm>
          <a:prstGeom prst="rect">
            <a:avLst/>
          </a:prstGeom>
          <a:noFill/>
        </p:spPr>
        <p:txBody>
          <a:bodyPr wrap="square" lIns="36576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What is Teams development and why should we do it?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32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Create </a:t>
            </a:r>
            <a:r>
              <a:rPr lang="en-US" sz="32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SPFx</a:t>
            </a: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Web Part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32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Teamify</a:t>
            </a: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your Web Part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32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Real World Example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32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Debugging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32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1060550371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 bwMode="auto">
          <a:xfrm>
            <a:off x="274638" y="296863"/>
            <a:ext cx="5486400" cy="6400800"/>
          </a:xfrm>
          <a:prstGeom prst="rect">
            <a:avLst/>
          </a:prstGeom>
          <a:solidFill>
            <a:srgbClr val="332F8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5486399" cy="917575"/>
          </a:xfrm>
        </p:spPr>
        <p:txBody>
          <a:bodyPr/>
          <a:lstStyle/>
          <a:p>
            <a:r>
              <a:rPr lang="en-US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rPr>
              <a:t>Agenda</a:t>
            </a:r>
          </a:p>
        </p:txBody>
      </p:sp>
      <p:grpSp>
        <p:nvGrpSpPr>
          <p:cNvPr id="5" name="Group 4"/>
          <p:cNvGrpSpPr>
            <a:grpSpLocks noChangeAspect="1"/>
          </p:cNvGrpSpPr>
          <p:nvPr/>
        </p:nvGrpSpPr>
        <p:grpSpPr bwMode="auto">
          <a:xfrm>
            <a:off x="4832350" y="397667"/>
            <a:ext cx="708025" cy="712787"/>
            <a:chOff x="3044" y="3655"/>
            <a:chExt cx="446" cy="449"/>
          </a:xfrm>
          <a:solidFill>
            <a:schemeClr val="bg1"/>
          </a:solidFill>
        </p:grpSpPr>
        <p:sp>
          <p:nvSpPr>
            <p:cNvPr id="7" name="Freeform 5"/>
            <p:cNvSpPr>
              <a:spLocks noEditPoints="1"/>
            </p:cNvSpPr>
            <p:nvPr/>
          </p:nvSpPr>
          <p:spPr bwMode="auto">
            <a:xfrm>
              <a:off x="3044" y="3655"/>
              <a:ext cx="446" cy="449"/>
            </a:xfrm>
            <a:custGeom>
              <a:avLst/>
              <a:gdLst>
                <a:gd name="T0" fmla="*/ 1033 w 2081"/>
                <a:gd name="T1" fmla="*/ 2094 h 2094"/>
                <a:gd name="T2" fmla="*/ 0 w 2081"/>
                <a:gd name="T3" fmla="*/ 1038 h 2094"/>
                <a:gd name="T4" fmla="*/ 1033 w 2081"/>
                <a:gd name="T5" fmla="*/ 0 h 2094"/>
                <a:gd name="T6" fmla="*/ 2081 w 2081"/>
                <a:gd name="T7" fmla="*/ 1038 h 2094"/>
                <a:gd name="T8" fmla="*/ 1033 w 2081"/>
                <a:gd name="T9" fmla="*/ 2094 h 2094"/>
                <a:gd name="T10" fmla="*/ 1033 w 2081"/>
                <a:gd name="T11" fmla="*/ 125 h 2094"/>
                <a:gd name="T12" fmla="*/ 129 w 2081"/>
                <a:gd name="T13" fmla="*/ 1038 h 2094"/>
                <a:gd name="T14" fmla="*/ 1033 w 2081"/>
                <a:gd name="T15" fmla="*/ 1965 h 2094"/>
                <a:gd name="T16" fmla="*/ 1957 w 2081"/>
                <a:gd name="T17" fmla="*/ 1038 h 2094"/>
                <a:gd name="T18" fmla="*/ 1033 w 2081"/>
                <a:gd name="T19" fmla="*/ 125 h 2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81" h="2094">
                  <a:moveTo>
                    <a:pt x="1033" y="2094"/>
                  </a:moveTo>
                  <a:cubicBezTo>
                    <a:pt x="464" y="2094"/>
                    <a:pt x="0" y="1629"/>
                    <a:pt x="0" y="1038"/>
                  </a:cubicBezTo>
                  <a:cubicBezTo>
                    <a:pt x="0" y="461"/>
                    <a:pt x="464" y="0"/>
                    <a:pt x="1033" y="0"/>
                  </a:cubicBezTo>
                  <a:cubicBezTo>
                    <a:pt x="1622" y="0"/>
                    <a:pt x="2081" y="461"/>
                    <a:pt x="2081" y="1038"/>
                  </a:cubicBezTo>
                  <a:cubicBezTo>
                    <a:pt x="2081" y="1629"/>
                    <a:pt x="1622" y="2094"/>
                    <a:pt x="1033" y="2094"/>
                  </a:cubicBezTo>
                  <a:close/>
                  <a:moveTo>
                    <a:pt x="1033" y="125"/>
                  </a:moveTo>
                  <a:cubicBezTo>
                    <a:pt x="531" y="125"/>
                    <a:pt x="129" y="533"/>
                    <a:pt x="129" y="1038"/>
                  </a:cubicBezTo>
                  <a:cubicBezTo>
                    <a:pt x="129" y="1547"/>
                    <a:pt x="531" y="1965"/>
                    <a:pt x="1033" y="1965"/>
                  </a:cubicBezTo>
                  <a:cubicBezTo>
                    <a:pt x="1535" y="1965"/>
                    <a:pt x="1957" y="1547"/>
                    <a:pt x="1957" y="1038"/>
                  </a:cubicBezTo>
                  <a:cubicBezTo>
                    <a:pt x="1957" y="533"/>
                    <a:pt x="1535" y="125"/>
                    <a:pt x="1033" y="1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6"/>
            <p:cNvSpPr>
              <a:spLocks/>
            </p:cNvSpPr>
            <p:nvPr/>
          </p:nvSpPr>
          <p:spPr bwMode="auto">
            <a:xfrm>
              <a:off x="3151" y="3790"/>
              <a:ext cx="237" cy="174"/>
            </a:xfrm>
            <a:custGeom>
              <a:avLst/>
              <a:gdLst>
                <a:gd name="T0" fmla="*/ 407 w 1106"/>
                <a:gd name="T1" fmla="*/ 813 h 813"/>
                <a:gd name="T2" fmla="*/ 728 w 1106"/>
                <a:gd name="T3" fmla="*/ 521 h 813"/>
                <a:gd name="T4" fmla="*/ 0 w 1106"/>
                <a:gd name="T5" fmla="*/ 521 h 813"/>
                <a:gd name="T6" fmla="*/ 0 w 1106"/>
                <a:gd name="T7" fmla="*/ 311 h 813"/>
                <a:gd name="T8" fmla="*/ 728 w 1106"/>
                <a:gd name="T9" fmla="*/ 311 h 813"/>
                <a:gd name="T10" fmla="*/ 407 w 1106"/>
                <a:gd name="T11" fmla="*/ 0 h 813"/>
                <a:gd name="T12" fmla="*/ 671 w 1106"/>
                <a:gd name="T13" fmla="*/ 0 h 813"/>
                <a:gd name="T14" fmla="*/ 1106 w 1106"/>
                <a:gd name="T15" fmla="*/ 406 h 813"/>
                <a:gd name="T16" fmla="*/ 671 w 1106"/>
                <a:gd name="T17" fmla="*/ 813 h 813"/>
                <a:gd name="T18" fmla="*/ 407 w 1106"/>
                <a:gd name="T19" fmla="*/ 813 h 8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06" h="813">
                  <a:moveTo>
                    <a:pt x="407" y="813"/>
                  </a:moveTo>
                  <a:cubicBezTo>
                    <a:pt x="407" y="813"/>
                    <a:pt x="407" y="813"/>
                    <a:pt x="728" y="521"/>
                  </a:cubicBezTo>
                  <a:cubicBezTo>
                    <a:pt x="0" y="521"/>
                    <a:pt x="0" y="521"/>
                    <a:pt x="0" y="521"/>
                  </a:cubicBezTo>
                  <a:cubicBezTo>
                    <a:pt x="0" y="521"/>
                    <a:pt x="0" y="521"/>
                    <a:pt x="0" y="311"/>
                  </a:cubicBezTo>
                  <a:cubicBezTo>
                    <a:pt x="0" y="311"/>
                    <a:pt x="0" y="311"/>
                    <a:pt x="728" y="311"/>
                  </a:cubicBezTo>
                  <a:cubicBezTo>
                    <a:pt x="728" y="311"/>
                    <a:pt x="728" y="311"/>
                    <a:pt x="407" y="0"/>
                  </a:cubicBezTo>
                  <a:cubicBezTo>
                    <a:pt x="407" y="0"/>
                    <a:pt x="407" y="0"/>
                    <a:pt x="671" y="0"/>
                  </a:cubicBezTo>
                  <a:cubicBezTo>
                    <a:pt x="671" y="0"/>
                    <a:pt x="671" y="0"/>
                    <a:pt x="1106" y="406"/>
                  </a:cubicBezTo>
                  <a:cubicBezTo>
                    <a:pt x="1106" y="406"/>
                    <a:pt x="1106" y="406"/>
                    <a:pt x="671" y="813"/>
                  </a:cubicBezTo>
                  <a:cubicBezTo>
                    <a:pt x="671" y="813"/>
                    <a:pt x="671" y="813"/>
                    <a:pt x="407" y="8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5761038" y="296863"/>
            <a:ext cx="6675437" cy="6383286"/>
          </a:xfrm>
          <a:prstGeom prst="rect">
            <a:avLst/>
          </a:prstGeom>
          <a:noFill/>
        </p:spPr>
        <p:txBody>
          <a:bodyPr wrap="square" lIns="36576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What is Teams development and why should we do it?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32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Create </a:t>
            </a:r>
            <a:r>
              <a:rPr lang="en-US" sz="32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SPFx</a:t>
            </a: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Web Part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32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Teamify</a:t>
            </a: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your Web Part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32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Real World Example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32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Debugging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32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Q&amp;A</a:t>
            </a:r>
            <a:endParaRPr lang="en-US" sz="32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85433341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-98129" y="-1364530"/>
            <a:ext cx="12534604" cy="8359055"/>
          </a:xfrm>
          <a:prstGeom prst="rect">
            <a:avLst/>
          </a:prstGeom>
        </p:spPr>
      </p:pic>
      <p:sp>
        <p:nvSpPr>
          <p:cNvPr id="4" name="Text Placeholder 2"/>
          <p:cNvSpPr txBox="1">
            <a:spLocks/>
          </p:cNvSpPr>
          <p:nvPr/>
        </p:nvSpPr>
        <p:spPr>
          <a:xfrm>
            <a:off x="274637" y="296863"/>
            <a:ext cx="8229600" cy="6400800"/>
          </a:xfrm>
          <a:prstGeom prst="rect">
            <a:avLst/>
          </a:prstGeom>
          <a:solidFill>
            <a:srgbClr val="A3A437">
              <a:alpha val="88000"/>
            </a:srgbClr>
          </a:solidFill>
        </p:spPr>
        <p:txBody>
          <a:bodyPr lIns="182880" tIns="146304" rIns="182880" bIns="146304"/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+mn-lt"/>
              </a:rPr>
              <a:t>Debug Your Teams App</a:t>
            </a:r>
          </a:p>
          <a:p>
            <a:r>
              <a:rPr lang="en-US" sz="3600" dirty="0">
                <a:solidFill>
                  <a:schemeClr val="bg1"/>
                </a:solidFill>
              </a:rPr>
              <a:t>User Browser Developer tools</a:t>
            </a:r>
          </a:p>
          <a:p>
            <a:r>
              <a:rPr lang="en-US" sz="3600" dirty="0">
                <a:solidFill>
                  <a:schemeClr val="bg1"/>
                </a:solidFill>
              </a:rPr>
              <a:t>Gulp serve –</a:t>
            </a:r>
            <a:r>
              <a:rPr lang="en-US" sz="3600" dirty="0" err="1">
                <a:solidFill>
                  <a:schemeClr val="bg1"/>
                </a:solidFill>
              </a:rPr>
              <a:t>nobrowser</a:t>
            </a:r>
            <a:endParaRPr lang="en-US" sz="3600" dirty="0">
              <a:solidFill>
                <a:schemeClr val="bg1"/>
              </a:solidFill>
            </a:endParaRPr>
          </a:p>
          <a:p>
            <a:r>
              <a:rPr lang="en-US" sz="3600" dirty="0">
                <a:solidFill>
                  <a:schemeClr val="bg1"/>
                </a:solidFill>
              </a:rPr>
              <a:t>Use SharePoint site in debug mode</a:t>
            </a:r>
          </a:p>
          <a:p>
            <a:r>
              <a:rPr lang="en-US" sz="3600" dirty="0">
                <a:solidFill>
                  <a:schemeClr val="bg1"/>
                </a:solidFill>
              </a:rPr>
              <a:t>Navigate to teams in the same browser</a:t>
            </a:r>
          </a:p>
          <a:p>
            <a:r>
              <a:rPr lang="en-US" sz="3600" dirty="0">
                <a:solidFill>
                  <a:schemeClr val="bg1"/>
                </a:solidFill>
              </a:rPr>
              <a:t>Reload the page – debug context should hold</a:t>
            </a:r>
          </a:p>
          <a:p>
            <a:endParaRPr lang="en-US" sz="36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3200" dirty="0">
                <a:solidFill>
                  <a:schemeClr val="bg1"/>
                </a:solidFill>
              </a:rPr>
              <a:t>Note: There are some differences in the thick client so make sure you review both. Mainly styling differences</a:t>
            </a:r>
          </a:p>
          <a:p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7962234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-2946040"/>
            <a:ext cx="13254087" cy="9940565"/>
          </a:xfrm>
          <a:prstGeom prst="rect">
            <a:avLst/>
          </a:prstGeom>
        </p:spPr>
      </p:pic>
      <p:sp>
        <p:nvSpPr>
          <p:cNvPr id="4" name="Text Placeholder 2"/>
          <p:cNvSpPr txBox="1">
            <a:spLocks/>
          </p:cNvSpPr>
          <p:nvPr/>
        </p:nvSpPr>
        <p:spPr>
          <a:xfrm>
            <a:off x="274637" y="296862"/>
            <a:ext cx="6793428" cy="6120414"/>
          </a:xfrm>
          <a:prstGeom prst="rect">
            <a:avLst/>
          </a:prstGeom>
          <a:solidFill>
            <a:srgbClr val="332F81">
              <a:alpha val="88000"/>
            </a:srgbClr>
          </a:solidFill>
        </p:spPr>
        <p:txBody>
          <a:bodyPr lIns="182880" tIns="146304" rIns="182880" bIns="146304"/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+mn-lt"/>
              </a:rPr>
              <a:t>Recap</a:t>
            </a:r>
          </a:p>
        </p:txBody>
      </p:sp>
    </p:spTree>
    <p:extLst>
      <p:ext uri="{BB962C8B-B14F-4D97-AF65-F5344CB8AC3E}">
        <p14:creationId xmlns:p14="http://schemas.microsoft.com/office/powerpoint/2010/main" val="853319015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-2946040"/>
            <a:ext cx="13254087" cy="9940565"/>
          </a:xfrm>
          <a:prstGeom prst="rect">
            <a:avLst/>
          </a:prstGeom>
        </p:spPr>
      </p:pic>
      <p:sp>
        <p:nvSpPr>
          <p:cNvPr id="4" name="Text Placeholder 2"/>
          <p:cNvSpPr txBox="1">
            <a:spLocks/>
          </p:cNvSpPr>
          <p:nvPr/>
        </p:nvSpPr>
        <p:spPr>
          <a:xfrm>
            <a:off x="274637" y="296862"/>
            <a:ext cx="6793428" cy="6120414"/>
          </a:xfrm>
          <a:prstGeom prst="rect">
            <a:avLst/>
          </a:prstGeom>
          <a:solidFill>
            <a:srgbClr val="332F81">
              <a:alpha val="88000"/>
            </a:srgbClr>
          </a:solidFill>
        </p:spPr>
        <p:txBody>
          <a:bodyPr lIns="182880" tIns="146304" rIns="182880" bIns="146304"/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+mn-lt"/>
              </a:rPr>
              <a:t>Recap</a:t>
            </a:r>
          </a:p>
          <a:p>
            <a:r>
              <a:rPr lang="en-US" sz="3200" dirty="0">
                <a:solidFill>
                  <a:schemeClr val="bg1"/>
                </a:solidFill>
              </a:rPr>
              <a:t>Talked about the different types of apps for Teams</a:t>
            </a:r>
          </a:p>
        </p:txBody>
      </p:sp>
    </p:spTree>
    <p:extLst>
      <p:ext uri="{BB962C8B-B14F-4D97-AF65-F5344CB8AC3E}">
        <p14:creationId xmlns:p14="http://schemas.microsoft.com/office/powerpoint/2010/main" val="1481063227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-2946040"/>
            <a:ext cx="13254087" cy="9940565"/>
          </a:xfrm>
          <a:prstGeom prst="rect">
            <a:avLst/>
          </a:prstGeom>
        </p:spPr>
      </p:pic>
      <p:sp>
        <p:nvSpPr>
          <p:cNvPr id="4" name="Text Placeholder 2"/>
          <p:cNvSpPr txBox="1">
            <a:spLocks/>
          </p:cNvSpPr>
          <p:nvPr/>
        </p:nvSpPr>
        <p:spPr>
          <a:xfrm>
            <a:off x="274637" y="296862"/>
            <a:ext cx="6793428" cy="6120414"/>
          </a:xfrm>
          <a:prstGeom prst="rect">
            <a:avLst/>
          </a:prstGeom>
          <a:solidFill>
            <a:srgbClr val="332F81">
              <a:alpha val="88000"/>
            </a:srgbClr>
          </a:solidFill>
        </p:spPr>
        <p:txBody>
          <a:bodyPr lIns="182880" tIns="146304" rIns="182880" bIns="146304"/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+mn-lt"/>
              </a:rPr>
              <a:t>Recap</a:t>
            </a:r>
          </a:p>
          <a:p>
            <a:r>
              <a:rPr lang="en-US" sz="3200" dirty="0">
                <a:solidFill>
                  <a:schemeClr val="bg1"/>
                </a:solidFill>
              </a:rPr>
              <a:t>Talked about the different types of apps for Teams</a:t>
            </a:r>
          </a:p>
          <a:p>
            <a:r>
              <a:rPr lang="en-US" sz="3200" dirty="0">
                <a:solidFill>
                  <a:schemeClr val="bg1"/>
                </a:solidFill>
              </a:rPr>
              <a:t>Discussed why it is important</a:t>
            </a:r>
          </a:p>
        </p:txBody>
      </p:sp>
    </p:spTree>
    <p:extLst>
      <p:ext uri="{BB962C8B-B14F-4D97-AF65-F5344CB8AC3E}">
        <p14:creationId xmlns:p14="http://schemas.microsoft.com/office/powerpoint/2010/main" val="890720655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-2946040"/>
            <a:ext cx="13254087" cy="9940565"/>
          </a:xfrm>
          <a:prstGeom prst="rect">
            <a:avLst/>
          </a:prstGeom>
        </p:spPr>
      </p:pic>
      <p:sp>
        <p:nvSpPr>
          <p:cNvPr id="4" name="Text Placeholder 2"/>
          <p:cNvSpPr txBox="1">
            <a:spLocks/>
          </p:cNvSpPr>
          <p:nvPr/>
        </p:nvSpPr>
        <p:spPr>
          <a:xfrm>
            <a:off x="274637" y="296862"/>
            <a:ext cx="6793428" cy="6120414"/>
          </a:xfrm>
          <a:prstGeom prst="rect">
            <a:avLst/>
          </a:prstGeom>
          <a:solidFill>
            <a:srgbClr val="332F81">
              <a:alpha val="88000"/>
            </a:srgbClr>
          </a:solidFill>
        </p:spPr>
        <p:txBody>
          <a:bodyPr lIns="182880" tIns="146304" rIns="182880" bIns="146304"/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+mn-lt"/>
              </a:rPr>
              <a:t>Recap</a:t>
            </a:r>
          </a:p>
          <a:p>
            <a:r>
              <a:rPr lang="en-US" sz="3200" dirty="0">
                <a:solidFill>
                  <a:schemeClr val="bg1"/>
                </a:solidFill>
              </a:rPr>
              <a:t>Talked about the different types of apps for Teams</a:t>
            </a:r>
          </a:p>
          <a:p>
            <a:r>
              <a:rPr lang="en-US" sz="3200" dirty="0">
                <a:solidFill>
                  <a:schemeClr val="bg1"/>
                </a:solidFill>
              </a:rPr>
              <a:t>Discussed why it is important</a:t>
            </a:r>
          </a:p>
          <a:p>
            <a:r>
              <a:rPr lang="en-US" sz="3200" dirty="0">
                <a:solidFill>
                  <a:schemeClr val="bg1"/>
                </a:solidFill>
              </a:rPr>
              <a:t>Created a web part in SharePoint</a:t>
            </a:r>
          </a:p>
        </p:txBody>
      </p:sp>
    </p:spTree>
    <p:extLst>
      <p:ext uri="{BB962C8B-B14F-4D97-AF65-F5344CB8AC3E}">
        <p14:creationId xmlns:p14="http://schemas.microsoft.com/office/powerpoint/2010/main" val="1727710963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-2946040"/>
            <a:ext cx="13254087" cy="9940565"/>
          </a:xfrm>
          <a:prstGeom prst="rect">
            <a:avLst/>
          </a:prstGeom>
        </p:spPr>
      </p:pic>
      <p:sp>
        <p:nvSpPr>
          <p:cNvPr id="4" name="Text Placeholder 2"/>
          <p:cNvSpPr txBox="1">
            <a:spLocks/>
          </p:cNvSpPr>
          <p:nvPr/>
        </p:nvSpPr>
        <p:spPr>
          <a:xfrm>
            <a:off x="274637" y="296862"/>
            <a:ext cx="6793428" cy="6120414"/>
          </a:xfrm>
          <a:prstGeom prst="rect">
            <a:avLst/>
          </a:prstGeom>
          <a:solidFill>
            <a:srgbClr val="332F81">
              <a:alpha val="88000"/>
            </a:srgbClr>
          </a:solidFill>
        </p:spPr>
        <p:txBody>
          <a:bodyPr lIns="182880" tIns="146304" rIns="182880" bIns="146304"/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+mn-lt"/>
              </a:rPr>
              <a:t>Recap</a:t>
            </a:r>
          </a:p>
          <a:p>
            <a:r>
              <a:rPr lang="en-US" sz="3200" dirty="0">
                <a:solidFill>
                  <a:schemeClr val="bg1"/>
                </a:solidFill>
              </a:rPr>
              <a:t>Talked about the different types of apps for Teams</a:t>
            </a:r>
          </a:p>
          <a:p>
            <a:r>
              <a:rPr lang="en-US" sz="3200" dirty="0">
                <a:solidFill>
                  <a:schemeClr val="bg1"/>
                </a:solidFill>
              </a:rPr>
              <a:t>Discussed why it is important</a:t>
            </a:r>
          </a:p>
          <a:p>
            <a:r>
              <a:rPr lang="en-US" sz="3200" dirty="0">
                <a:solidFill>
                  <a:schemeClr val="bg1"/>
                </a:solidFill>
              </a:rPr>
              <a:t>Created a web part in SharePoint</a:t>
            </a:r>
          </a:p>
          <a:p>
            <a:r>
              <a:rPr lang="en-US" sz="3200" dirty="0">
                <a:solidFill>
                  <a:schemeClr val="bg1"/>
                </a:solidFill>
              </a:rPr>
              <a:t>Made it work in Teams</a:t>
            </a:r>
          </a:p>
        </p:txBody>
      </p:sp>
    </p:spTree>
    <p:extLst>
      <p:ext uri="{BB962C8B-B14F-4D97-AF65-F5344CB8AC3E}">
        <p14:creationId xmlns:p14="http://schemas.microsoft.com/office/powerpoint/2010/main" val="1826927606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-2946040"/>
            <a:ext cx="13254087" cy="9940565"/>
          </a:xfrm>
          <a:prstGeom prst="rect">
            <a:avLst/>
          </a:prstGeom>
        </p:spPr>
      </p:pic>
      <p:sp>
        <p:nvSpPr>
          <p:cNvPr id="4" name="Text Placeholder 2"/>
          <p:cNvSpPr txBox="1">
            <a:spLocks/>
          </p:cNvSpPr>
          <p:nvPr/>
        </p:nvSpPr>
        <p:spPr>
          <a:xfrm>
            <a:off x="274637" y="296862"/>
            <a:ext cx="6793428" cy="6120414"/>
          </a:xfrm>
          <a:prstGeom prst="rect">
            <a:avLst/>
          </a:prstGeom>
          <a:solidFill>
            <a:srgbClr val="332F81">
              <a:alpha val="88000"/>
            </a:srgbClr>
          </a:solidFill>
        </p:spPr>
        <p:txBody>
          <a:bodyPr lIns="182880" tIns="146304" rIns="182880" bIns="146304"/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+mn-lt"/>
              </a:rPr>
              <a:t>Recap</a:t>
            </a:r>
          </a:p>
          <a:p>
            <a:r>
              <a:rPr lang="en-US" sz="3200" dirty="0">
                <a:solidFill>
                  <a:schemeClr val="bg1"/>
                </a:solidFill>
              </a:rPr>
              <a:t>Talked about the different types of apps for Teams</a:t>
            </a:r>
          </a:p>
          <a:p>
            <a:r>
              <a:rPr lang="en-US" sz="3200" dirty="0">
                <a:solidFill>
                  <a:schemeClr val="bg1"/>
                </a:solidFill>
              </a:rPr>
              <a:t>Discussed why it is important</a:t>
            </a:r>
          </a:p>
          <a:p>
            <a:r>
              <a:rPr lang="en-US" sz="3200" dirty="0">
                <a:solidFill>
                  <a:schemeClr val="bg1"/>
                </a:solidFill>
              </a:rPr>
              <a:t>Created a web part in SharePoint</a:t>
            </a:r>
          </a:p>
          <a:p>
            <a:r>
              <a:rPr lang="en-US" sz="3200" dirty="0">
                <a:solidFill>
                  <a:schemeClr val="bg1"/>
                </a:solidFill>
              </a:rPr>
              <a:t>Made it work in Teams</a:t>
            </a:r>
          </a:p>
          <a:p>
            <a:r>
              <a:rPr lang="en-US" sz="3200" dirty="0">
                <a:solidFill>
                  <a:schemeClr val="bg1"/>
                </a:solidFill>
              </a:rPr>
              <a:t>Deployed and Debugged the web part</a:t>
            </a:r>
          </a:p>
        </p:txBody>
      </p:sp>
    </p:spTree>
    <p:extLst>
      <p:ext uri="{BB962C8B-B14F-4D97-AF65-F5344CB8AC3E}">
        <p14:creationId xmlns:p14="http://schemas.microsoft.com/office/powerpoint/2010/main" val="1091818668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-2946040"/>
            <a:ext cx="13254087" cy="9940565"/>
          </a:xfrm>
          <a:prstGeom prst="rect">
            <a:avLst/>
          </a:prstGeom>
        </p:spPr>
      </p:pic>
      <p:sp>
        <p:nvSpPr>
          <p:cNvPr id="4" name="Text Placeholder 2"/>
          <p:cNvSpPr txBox="1">
            <a:spLocks/>
          </p:cNvSpPr>
          <p:nvPr/>
        </p:nvSpPr>
        <p:spPr>
          <a:xfrm>
            <a:off x="274637" y="296862"/>
            <a:ext cx="6793428" cy="6120414"/>
          </a:xfrm>
          <a:prstGeom prst="rect">
            <a:avLst/>
          </a:prstGeom>
          <a:solidFill>
            <a:srgbClr val="332F81">
              <a:alpha val="88000"/>
            </a:srgbClr>
          </a:solidFill>
        </p:spPr>
        <p:txBody>
          <a:bodyPr lIns="182880" tIns="146304" rIns="182880" bIns="146304"/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+mn-lt"/>
              </a:rPr>
              <a:t>Recap</a:t>
            </a:r>
          </a:p>
          <a:p>
            <a:r>
              <a:rPr lang="en-US" sz="3200" dirty="0">
                <a:solidFill>
                  <a:schemeClr val="bg1"/>
                </a:solidFill>
              </a:rPr>
              <a:t>Talked about the different types of apps for Teams</a:t>
            </a:r>
          </a:p>
          <a:p>
            <a:r>
              <a:rPr lang="en-US" sz="3200" dirty="0">
                <a:solidFill>
                  <a:schemeClr val="bg1"/>
                </a:solidFill>
              </a:rPr>
              <a:t>Discussed why it is important</a:t>
            </a:r>
          </a:p>
          <a:p>
            <a:r>
              <a:rPr lang="en-US" sz="3200" dirty="0">
                <a:solidFill>
                  <a:schemeClr val="bg1"/>
                </a:solidFill>
              </a:rPr>
              <a:t>Created a web part in SharePoint</a:t>
            </a:r>
          </a:p>
          <a:p>
            <a:r>
              <a:rPr lang="en-US" sz="3200" dirty="0">
                <a:solidFill>
                  <a:schemeClr val="bg1"/>
                </a:solidFill>
              </a:rPr>
              <a:t>Made it work in Teams</a:t>
            </a:r>
          </a:p>
          <a:p>
            <a:r>
              <a:rPr lang="en-US" sz="3200" dirty="0">
                <a:solidFill>
                  <a:schemeClr val="bg1"/>
                </a:solidFill>
              </a:rPr>
              <a:t>Deployed and Debugged the web part</a:t>
            </a:r>
          </a:p>
          <a:p>
            <a:r>
              <a:rPr lang="en-US" sz="3200" dirty="0">
                <a:solidFill>
                  <a:schemeClr val="bg1"/>
                </a:solidFill>
              </a:rPr>
              <a:t>Interacted with SharePoint data</a:t>
            </a:r>
          </a:p>
        </p:txBody>
      </p:sp>
    </p:spTree>
    <p:extLst>
      <p:ext uri="{BB962C8B-B14F-4D97-AF65-F5344CB8AC3E}">
        <p14:creationId xmlns:p14="http://schemas.microsoft.com/office/powerpoint/2010/main" val="2454022906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Time for Q&amp;A…</a:t>
            </a:r>
          </a:p>
        </p:txBody>
      </p:sp>
    </p:spTree>
    <p:extLst>
      <p:ext uri="{BB962C8B-B14F-4D97-AF65-F5344CB8AC3E}">
        <p14:creationId xmlns:p14="http://schemas.microsoft.com/office/powerpoint/2010/main" val="2033582050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n-lt"/>
              </a:rPr>
              <a:t>Resources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4967514"/>
          </a:xfrm>
        </p:spPr>
        <p:txBody>
          <a:bodyPr/>
          <a:lstStyle/>
          <a:p>
            <a:pPr indent="-457200"/>
            <a:r>
              <a:rPr lang="en-US" sz="2800">
                <a:solidFill>
                  <a:srgbClr val="A3A437"/>
                </a:solidFill>
              </a:rPr>
              <a:t>MSFT Teams Tutorial </a:t>
            </a:r>
            <a:r>
              <a:rPr lang="en-US" sz="2800"/>
              <a:t>– </a:t>
            </a:r>
            <a:r>
              <a:rPr lang="en-US" sz="2800">
                <a:hlinkClick r:id="rId2"/>
              </a:rPr>
              <a:t>https://docs.microsoft.com/en-us/sharepoint/dev/spfx/web-parts/get-started/using-web-part-as-ms-teams-tab</a:t>
            </a:r>
            <a:endParaRPr lang="en-US" sz="2800">
              <a:solidFill>
                <a:srgbClr val="A3A437"/>
              </a:solidFill>
            </a:endParaRPr>
          </a:p>
          <a:p>
            <a:pPr indent="-457200"/>
            <a:r>
              <a:rPr lang="en-US" sz="2800">
                <a:solidFill>
                  <a:srgbClr val="A3A437"/>
                </a:solidFill>
              </a:rPr>
              <a:t>PnP SPFX Generator </a:t>
            </a:r>
            <a:r>
              <a:rPr lang="en-US" sz="2800"/>
              <a:t>– </a:t>
            </a:r>
            <a:r>
              <a:rPr lang="en-US" sz="2800">
                <a:hlinkClick r:id="rId3"/>
              </a:rPr>
              <a:t>https://pnp.github.io/generator-spfx/</a:t>
            </a:r>
            <a:endParaRPr lang="en-US" sz="2800"/>
          </a:p>
          <a:p>
            <a:pPr indent="-457200"/>
            <a:r>
              <a:rPr lang="en-US" sz="2800">
                <a:solidFill>
                  <a:srgbClr val="A3A437"/>
                </a:solidFill>
              </a:rPr>
              <a:t>Teams Generator </a:t>
            </a:r>
            <a:r>
              <a:rPr lang="en-US" sz="2800"/>
              <a:t>– </a:t>
            </a:r>
            <a:r>
              <a:rPr lang="en-US" sz="2800">
                <a:hlinkClick r:id="rId4"/>
              </a:rPr>
              <a:t>https://github.com/OfficeDev/generator-teams</a:t>
            </a:r>
            <a:endParaRPr lang="en-US" sz="2800"/>
          </a:p>
          <a:p>
            <a:pPr indent="-457200"/>
            <a:r>
              <a:rPr lang="en-US" sz="2800">
                <a:solidFill>
                  <a:srgbClr val="A3A437"/>
                </a:solidFill>
              </a:rPr>
              <a:t>Teams SDK - </a:t>
            </a:r>
            <a:r>
              <a:rPr lang="en-US" sz="2800">
                <a:hlinkClick r:id="rId5"/>
              </a:rPr>
              <a:t>https://docs.microsoft.com/en-us/javascript/api/@microsoft/teams-js/?view=msteams-client-js-latest</a:t>
            </a:r>
            <a:endParaRPr lang="en-US" sz="2800">
              <a:solidFill>
                <a:srgbClr val="A3A437"/>
              </a:solidFill>
            </a:endParaRPr>
          </a:p>
          <a:p>
            <a:pPr indent="-457200"/>
            <a:r>
              <a:rPr lang="en-US" sz="2800">
                <a:solidFill>
                  <a:srgbClr val="A3A437"/>
                </a:solidFill>
              </a:rPr>
              <a:t>Graph API </a:t>
            </a:r>
            <a:r>
              <a:rPr lang="en-US" sz="2800"/>
              <a:t>– </a:t>
            </a:r>
            <a:r>
              <a:rPr lang="en-US" sz="2800">
                <a:hlinkClick r:id="rId6"/>
              </a:rPr>
              <a:t>https://docs.microsoft.com/en-us/graph/api/overview?view=graph-rest-1.0</a:t>
            </a:r>
            <a:endParaRPr lang="en-US" sz="2800"/>
          </a:p>
          <a:p>
            <a:pPr indent="-457200"/>
            <a:r>
              <a:rPr lang="en-US" sz="2800">
                <a:solidFill>
                  <a:srgbClr val="A3A437"/>
                </a:solidFill>
              </a:rPr>
              <a:t>UI Fabric Icons </a:t>
            </a:r>
            <a:r>
              <a:rPr lang="en-US" sz="2800"/>
              <a:t>– </a:t>
            </a:r>
            <a:r>
              <a:rPr lang="en-US" sz="2800">
                <a:hlinkClick r:id="rId7"/>
              </a:rPr>
              <a:t>https://uifabricicons.azurewebsites.net/</a:t>
            </a:r>
            <a:endParaRPr lang="en-US" sz="2800"/>
          </a:p>
          <a:p>
            <a:pPr indent="-457200"/>
            <a:r>
              <a:rPr lang="en-US" sz="2800">
                <a:solidFill>
                  <a:srgbClr val="A3A437"/>
                </a:solidFill>
              </a:rPr>
              <a:t>The Code - </a:t>
            </a:r>
            <a:r>
              <a:rPr lang="en-US" sz="2800">
                <a:hlinkClick r:id="rId8"/>
              </a:rPr>
              <a:t>https://github.com/dcashpeterson/Public-Samples</a:t>
            </a:r>
            <a:endParaRPr lang="en-US" sz="2800" u="sng"/>
          </a:p>
        </p:txBody>
      </p:sp>
    </p:spTree>
    <p:extLst>
      <p:ext uri="{BB962C8B-B14F-4D97-AF65-F5344CB8AC3E}">
        <p14:creationId xmlns:p14="http://schemas.microsoft.com/office/powerpoint/2010/main" val="794255249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 bwMode="auto">
          <a:xfrm>
            <a:off x="274638" y="296863"/>
            <a:ext cx="5486400" cy="6400800"/>
          </a:xfrm>
          <a:prstGeom prst="rect">
            <a:avLst/>
          </a:prstGeom>
          <a:solidFill>
            <a:srgbClr val="332F8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5486399" cy="917575"/>
          </a:xfrm>
        </p:spPr>
        <p:txBody>
          <a:bodyPr/>
          <a:lstStyle/>
          <a:p>
            <a:r>
              <a:rPr lang="en-US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rPr>
              <a:t>Agenda</a:t>
            </a:r>
          </a:p>
        </p:txBody>
      </p:sp>
      <p:grpSp>
        <p:nvGrpSpPr>
          <p:cNvPr id="5" name="Group 4"/>
          <p:cNvGrpSpPr>
            <a:grpSpLocks noChangeAspect="1"/>
          </p:cNvGrpSpPr>
          <p:nvPr/>
        </p:nvGrpSpPr>
        <p:grpSpPr bwMode="auto">
          <a:xfrm>
            <a:off x="4832350" y="397667"/>
            <a:ext cx="708025" cy="712787"/>
            <a:chOff x="3044" y="3655"/>
            <a:chExt cx="446" cy="449"/>
          </a:xfrm>
          <a:solidFill>
            <a:schemeClr val="bg1"/>
          </a:solidFill>
        </p:grpSpPr>
        <p:sp>
          <p:nvSpPr>
            <p:cNvPr id="7" name="Freeform 5"/>
            <p:cNvSpPr>
              <a:spLocks noEditPoints="1"/>
            </p:cNvSpPr>
            <p:nvPr/>
          </p:nvSpPr>
          <p:spPr bwMode="auto">
            <a:xfrm>
              <a:off x="3044" y="3655"/>
              <a:ext cx="446" cy="449"/>
            </a:xfrm>
            <a:custGeom>
              <a:avLst/>
              <a:gdLst>
                <a:gd name="T0" fmla="*/ 1033 w 2081"/>
                <a:gd name="T1" fmla="*/ 2094 h 2094"/>
                <a:gd name="T2" fmla="*/ 0 w 2081"/>
                <a:gd name="T3" fmla="*/ 1038 h 2094"/>
                <a:gd name="T4" fmla="*/ 1033 w 2081"/>
                <a:gd name="T5" fmla="*/ 0 h 2094"/>
                <a:gd name="T6" fmla="*/ 2081 w 2081"/>
                <a:gd name="T7" fmla="*/ 1038 h 2094"/>
                <a:gd name="T8" fmla="*/ 1033 w 2081"/>
                <a:gd name="T9" fmla="*/ 2094 h 2094"/>
                <a:gd name="T10" fmla="*/ 1033 w 2081"/>
                <a:gd name="T11" fmla="*/ 125 h 2094"/>
                <a:gd name="T12" fmla="*/ 129 w 2081"/>
                <a:gd name="T13" fmla="*/ 1038 h 2094"/>
                <a:gd name="T14" fmla="*/ 1033 w 2081"/>
                <a:gd name="T15" fmla="*/ 1965 h 2094"/>
                <a:gd name="T16" fmla="*/ 1957 w 2081"/>
                <a:gd name="T17" fmla="*/ 1038 h 2094"/>
                <a:gd name="T18" fmla="*/ 1033 w 2081"/>
                <a:gd name="T19" fmla="*/ 125 h 2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81" h="2094">
                  <a:moveTo>
                    <a:pt x="1033" y="2094"/>
                  </a:moveTo>
                  <a:cubicBezTo>
                    <a:pt x="464" y="2094"/>
                    <a:pt x="0" y="1629"/>
                    <a:pt x="0" y="1038"/>
                  </a:cubicBezTo>
                  <a:cubicBezTo>
                    <a:pt x="0" y="461"/>
                    <a:pt x="464" y="0"/>
                    <a:pt x="1033" y="0"/>
                  </a:cubicBezTo>
                  <a:cubicBezTo>
                    <a:pt x="1622" y="0"/>
                    <a:pt x="2081" y="461"/>
                    <a:pt x="2081" y="1038"/>
                  </a:cubicBezTo>
                  <a:cubicBezTo>
                    <a:pt x="2081" y="1629"/>
                    <a:pt x="1622" y="2094"/>
                    <a:pt x="1033" y="2094"/>
                  </a:cubicBezTo>
                  <a:close/>
                  <a:moveTo>
                    <a:pt x="1033" y="125"/>
                  </a:moveTo>
                  <a:cubicBezTo>
                    <a:pt x="531" y="125"/>
                    <a:pt x="129" y="533"/>
                    <a:pt x="129" y="1038"/>
                  </a:cubicBezTo>
                  <a:cubicBezTo>
                    <a:pt x="129" y="1547"/>
                    <a:pt x="531" y="1965"/>
                    <a:pt x="1033" y="1965"/>
                  </a:cubicBezTo>
                  <a:cubicBezTo>
                    <a:pt x="1535" y="1965"/>
                    <a:pt x="1957" y="1547"/>
                    <a:pt x="1957" y="1038"/>
                  </a:cubicBezTo>
                  <a:cubicBezTo>
                    <a:pt x="1957" y="533"/>
                    <a:pt x="1535" y="125"/>
                    <a:pt x="1033" y="1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6"/>
            <p:cNvSpPr>
              <a:spLocks/>
            </p:cNvSpPr>
            <p:nvPr/>
          </p:nvSpPr>
          <p:spPr bwMode="auto">
            <a:xfrm>
              <a:off x="3151" y="3790"/>
              <a:ext cx="237" cy="174"/>
            </a:xfrm>
            <a:custGeom>
              <a:avLst/>
              <a:gdLst>
                <a:gd name="T0" fmla="*/ 407 w 1106"/>
                <a:gd name="T1" fmla="*/ 813 h 813"/>
                <a:gd name="T2" fmla="*/ 728 w 1106"/>
                <a:gd name="T3" fmla="*/ 521 h 813"/>
                <a:gd name="T4" fmla="*/ 0 w 1106"/>
                <a:gd name="T5" fmla="*/ 521 h 813"/>
                <a:gd name="T6" fmla="*/ 0 w 1106"/>
                <a:gd name="T7" fmla="*/ 311 h 813"/>
                <a:gd name="T8" fmla="*/ 728 w 1106"/>
                <a:gd name="T9" fmla="*/ 311 h 813"/>
                <a:gd name="T10" fmla="*/ 407 w 1106"/>
                <a:gd name="T11" fmla="*/ 0 h 813"/>
                <a:gd name="T12" fmla="*/ 671 w 1106"/>
                <a:gd name="T13" fmla="*/ 0 h 813"/>
                <a:gd name="T14" fmla="*/ 1106 w 1106"/>
                <a:gd name="T15" fmla="*/ 406 h 813"/>
                <a:gd name="T16" fmla="*/ 671 w 1106"/>
                <a:gd name="T17" fmla="*/ 813 h 813"/>
                <a:gd name="T18" fmla="*/ 407 w 1106"/>
                <a:gd name="T19" fmla="*/ 813 h 8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06" h="813">
                  <a:moveTo>
                    <a:pt x="407" y="813"/>
                  </a:moveTo>
                  <a:cubicBezTo>
                    <a:pt x="407" y="813"/>
                    <a:pt x="407" y="813"/>
                    <a:pt x="728" y="521"/>
                  </a:cubicBezTo>
                  <a:cubicBezTo>
                    <a:pt x="0" y="521"/>
                    <a:pt x="0" y="521"/>
                    <a:pt x="0" y="521"/>
                  </a:cubicBezTo>
                  <a:cubicBezTo>
                    <a:pt x="0" y="521"/>
                    <a:pt x="0" y="521"/>
                    <a:pt x="0" y="311"/>
                  </a:cubicBezTo>
                  <a:cubicBezTo>
                    <a:pt x="0" y="311"/>
                    <a:pt x="0" y="311"/>
                    <a:pt x="728" y="311"/>
                  </a:cubicBezTo>
                  <a:cubicBezTo>
                    <a:pt x="728" y="311"/>
                    <a:pt x="728" y="311"/>
                    <a:pt x="407" y="0"/>
                  </a:cubicBezTo>
                  <a:cubicBezTo>
                    <a:pt x="407" y="0"/>
                    <a:pt x="407" y="0"/>
                    <a:pt x="671" y="0"/>
                  </a:cubicBezTo>
                  <a:cubicBezTo>
                    <a:pt x="671" y="0"/>
                    <a:pt x="671" y="0"/>
                    <a:pt x="1106" y="406"/>
                  </a:cubicBezTo>
                  <a:cubicBezTo>
                    <a:pt x="1106" y="406"/>
                    <a:pt x="1106" y="406"/>
                    <a:pt x="671" y="813"/>
                  </a:cubicBezTo>
                  <a:cubicBezTo>
                    <a:pt x="671" y="813"/>
                    <a:pt x="671" y="813"/>
                    <a:pt x="407" y="8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5761038" y="296863"/>
            <a:ext cx="6675437" cy="6383286"/>
          </a:xfrm>
          <a:prstGeom prst="rect">
            <a:avLst/>
          </a:prstGeom>
          <a:noFill/>
        </p:spPr>
        <p:txBody>
          <a:bodyPr wrap="square" lIns="36576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What is Teams development and why should we do it?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32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Create </a:t>
            </a:r>
            <a:r>
              <a:rPr lang="en-US" sz="32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SPFx</a:t>
            </a: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Web Part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32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Teamify</a:t>
            </a: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your Web Part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32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Real World Example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32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Debugging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32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658672182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ACE60-953D-4F0E-8158-9A7AB4FCEC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1437" y="2850930"/>
            <a:ext cx="6019799" cy="1292662"/>
          </a:xfrm>
          <a:effectLst>
            <a:glow rad="127000">
              <a:schemeClr val="bg1"/>
            </a:glow>
            <a:outerShdw blurRad="50800" dist="50800" dir="5400000" algn="ctr" rotWithShape="0">
              <a:schemeClr val="tx1">
                <a:lumMod val="75000"/>
              </a:schemeClr>
            </a:outerShdw>
          </a:effectLst>
        </p:spPr>
        <p:txBody>
          <a:bodyPr/>
          <a:lstStyle/>
          <a:p>
            <a:r>
              <a:rPr lang="en-US" sz="8000">
                <a:solidFill>
                  <a:srgbClr val="A3A437"/>
                </a:solidFill>
                <a:latin typeface="+mn-lt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806092455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0"/>
            <a:ext cx="12436475" cy="8796216"/>
          </a:xfrm>
          <a:prstGeom prst="rect">
            <a:avLst/>
          </a:prstGeom>
        </p:spPr>
      </p:pic>
      <p:sp>
        <p:nvSpPr>
          <p:cNvPr id="4" name="Text Placeholder 2"/>
          <p:cNvSpPr txBox="1">
            <a:spLocks/>
          </p:cNvSpPr>
          <p:nvPr/>
        </p:nvSpPr>
        <p:spPr>
          <a:xfrm>
            <a:off x="274637" y="296863"/>
            <a:ext cx="6934200" cy="6400800"/>
          </a:xfrm>
          <a:prstGeom prst="rect">
            <a:avLst/>
          </a:prstGeom>
          <a:solidFill>
            <a:srgbClr val="332F81">
              <a:alpha val="88000"/>
            </a:srgbClr>
          </a:solidFill>
        </p:spPr>
        <p:txBody>
          <a:bodyPr lIns="182880" tIns="146304" rIns="182880" bIns="146304"/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+mn-lt"/>
              </a:rPr>
              <a:t>What is Teams Development?</a:t>
            </a:r>
          </a:p>
          <a:p>
            <a:pPr marL="0" indent="0">
              <a:buNone/>
            </a:pPr>
            <a:endParaRPr lang="en-US" sz="3600" dirty="0"/>
          </a:p>
          <a:p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7396596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0"/>
            <a:ext cx="12436475" cy="8796216"/>
          </a:xfrm>
          <a:prstGeom prst="rect">
            <a:avLst/>
          </a:prstGeom>
        </p:spPr>
      </p:pic>
      <p:sp>
        <p:nvSpPr>
          <p:cNvPr id="4" name="Text Placeholder 2"/>
          <p:cNvSpPr txBox="1">
            <a:spLocks/>
          </p:cNvSpPr>
          <p:nvPr/>
        </p:nvSpPr>
        <p:spPr>
          <a:xfrm>
            <a:off x="274637" y="296863"/>
            <a:ext cx="6934200" cy="6400800"/>
          </a:xfrm>
          <a:prstGeom prst="rect">
            <a:avLst/>
          </a:prstGeom>
          <a:solidFill>
            <a:srgbClr val="332F81">
              <a:alpha val="88000"/>
            </a:srgbClr>
          </a:solidFill>
        </p:spPr>
        <p:txBody>
          <a:bodyPr lIns="182880" tIns="146304" rIns="182880" bIns="146304"/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+mn-lt"/>
              </a:rPr>
              <a:t>What is Teams Development?</a:t>
            </a:r>
          </a:p>
          <a:p>
            <a:pPr marL="0" indent="0">
              <a:buNone/>
            </a:pPr>
            <a:endParaRPr lang="en-US" sz="3600" dirty="0"/>
          </a:p>
          <a:p>
            <a:pPr marL="0" indent="0">
              <a:buNone/>
            </a:pPr>
            <a:r>
              <a:rPr lang="en-US" sz="3600" dirty="0">
                <a:solidFill>
                  <a:schemeClr val="bg1"/>
                </a:solidFill>
              </a:rPr>
              <a:t>Ability to add functionality to Teams to meet your business needs. </a:t>
            </a:r>
          </a:p>
          <a:p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0785054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436475" cy="8796216"/>
          </a:xfrm>
          <a:prstGeom prst="rect">
            <a:avLst/>
          </a:prstGeom>
        </p:spPr>
      </p:pic>
      <p:sp>
        <p:nvSpPr>
          <p:cNvPr id="4" name="Text Placeholder 2"/>
          <p:cNvSpPr txBox="1">
            <a:spLocks/>
          </p:cNvSpPr>
          <p:nvPr/>
        </p:nvSpPr>
        <p:spPr>
          <a:xfrm>
            <a:off x="274637" y="296863"/>
            <a:ext cx="6934200" cy="6400800"/>
          </a:xfrm>
          <a:prstGeom prst="rect">
            <a:avLst/>
          </a:prstGeom>
          <a:solidFill>
            <a:srgbClr val="332F81">
              <a:alpha val="88000"/>
            </a:srgbClr>
          </a:solidFill>
        </p:spPr>
        <p:txBody>
          <a:bodyPr lIns="182880" tIns="146304" rIns="182880" bIns="146304"/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+mn-lt"/>
              </a:rPr>
              <a:t>What is Teams Development?</a:t>
            </a:r>
          </a:p>
          <a:p>
            <a:pPr marL="0" indent="0">
              <a:buNone/>
            </a:pPr>
            <a:endParaRPr lang="en-US" sz="3600" dirty="0"/>
          </a:p>
          <a:p>
            <a:pPr marL="0" indent="0">
              <a:buNone/>
            </a:pPr>
            <a:r>
              <a:rPr lang="en-US" sz="3600" dirty="0">
                <a:solidFill>
                  <a:schemeClr val="bg1"/>
                </a:solidFill>
              </a:rPr>
              <a:t>Ability to add functionality to Teams to meet your business needs. </a:t>
            </a:r>
          </a:p>
          <a:p>
            <a:r>
              <a:rPr lang="en-US" sz="3600" dirty="0">
                <a:solidFill>
                  <a:schemeClr val="bg1"/>
                </a:solidFill>
              </a:rPr>
              <a:t>Bots</a:t>
            </a:r>
          </a:p>
          <a:p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7086688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436475" cy="8796216"/>
          </a:xfrm>
          <a:prstGeom prst="rect">
            <a:avLst/>
          </a:prstGeom>
        </p:spPr>
      </p:pic>
      <p:sp>
        <p:nvSpPr>
          <p:cNvPr id="4" name="Text Placeholder 2"/>
          <p:cNvSpPr txBox="1">
            <a:spLocks/>
          </p:cNvSpPr>
          <p:nvPr/>
        </p:nvSpPr>
        <p:spPr>
          <a:xfrm>
            <a:off x="274637" y="296863"/>
            <a:ext cx="6934200" cy="6400800"/>
          </a:xfrm>
          <a:prstGeom prst="rect">
            <a:avLst/>
          </a:prstGeom>
          <a:solidFill>
            <a:srgbClr val="332F81">
              <a:alpha val="88000"/>
            </a:srgbClr>
          </a:solidFill>
        </p:spPr>
        <p:txBody>
          <a:bodyPr lIns="182880" tIns="146304" rIns="182880" bIns="146304"/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+mn-lt"/>
              </a:rPr>
              <a:t>What is Teams Development?</a:t>
            </a:r>
          </a:p>
          <a:p>
            <a:pPr marL="0" indent="0">
              <a:buNone/>
            </a:pPr>
            <a:endParaRPr lang="en-US" sz="3600" dirty="0"/>
          </a:p>
          <a:p>
            <a:pPr marL="0" indent="0">
              <a:buNone/>
            </a:pPr>
            <a:r>
              <a:rPr lang="en-US" sz="3600" dirty="0">
                <a:solidFill>
                  <a:schemeClr val="bg1"/>
                </a:solidFill>
              </a:rPr>
              <a:t>Ability to add functionality to Teams to meet your business needs. </a:t>
            </a:r>
          </a:p>
          <a:p>
            <a:r>
              <a:rPr lang="en-US" sz="3600" dirty="0">
                <a:solidFill>
                  <a:schemeClr val="bg1"/>
                </a:solidFill>
              </a:rPr>
              <a:t>Bots</a:t>
            </a:r>
          </a:p>
          <a:p>
            <a:r>
              <a:rPr lang="en-US" sz="3600" dirty="0">
                <a:solidFill>
                  <a:schemeClr val="bg1"/>
                </a:solidFill>
              </a:rPr>
              <a:t>Connectors</a:t>
            </a:r>
          </a:p>
          <a:p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9864373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436475" cy="8796216"/>
          </a:xfrm>
          <a:prstGeom prst="rect">
            <a:avLst/>
          </a:prstGeom>
        </p:spPr>
      </p:pic>
      <p:sp>
        <p:nvSpPr>
          <p:cNvPr id="4" name="Text Placeholder 2"/>
          <p:cNvSpPr txBox="1">
            <a:spLocks/>
          </p:cNvSpPr>
          <p:nvPr/>
        </p:nvSpPr>
        <p:spPr>
          <a:xfrm>
            <a:off x="274637" y="296863"/>
            <a:ext cx="6934200" cy="6400800"/>
          </a:xfrm>
          <a:prstGeom prst="rect">
            <a:avLst/>
          </a:prstGeom>
          <a:solidFill>
            <a:srgbClr val="332F81">
              <a:alpha val="88000"/>
            </a:srgbClr>
          </a:solidFill>
        </p:spPr>
        <p:txBody>
          <a:bodyPr lIns="182880" tIns="146304" rIns="182880" bIns="146304"/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+mn-lt"/>
              </a:rPr>
              <a:t>What is Teams Development?</a:t>
            </a:r>
          </a:p>
          <a:p>
            <a:pPr marL="0" indent="0">
              <a:buNone/>
            </a:pPr>
            <a:endParaRPr lang="en-US" sz="3600" dirty="0"/>
          </a:p>
          <a:p>
            <a:pPr marL="0" indent="0">
              <a:buNone/>
            </a:pPr>
            <a:r>
              <a:rPr lang="en-US" sz="3600" dirty="0">
                <a:solidFill>
                  <a:schemeClr val="bg1"/>
                </a:solidFill>
              </a:rPr>
              <a:t>Ability to add functionality to Teams to meet your business needs. </a:t>
            </a:r>
          </a:p>
          <a:p>
            <a:r>
              <a:rPr lang="en-US" sz="3600" dirty="0">
                <a:solidFill>
                  <a:schemeClr val="bg1"/>
                </a:solidFill>
              </a:rPr>
              <a:t>Bots</a:t>
            </a:r>
          </a:p>
          <a:p>
            <a:r>
              <a:rPr lang="en-US" sz="3600" dirty="0">
                <a:solidFill>
                  <a:schemeClr val="bg1"/>
                </a:solidFill>
              </a:rPr>
              <a:t>Connectors</a:t>
            </a:r>
          </a:p>
          <a:p>
            <a:r>
              <a:rPr lang="en-US" sz="3600" dirty="0">
                <a:solidFill>
                  <a:schemeClr val="bg1"/>
                </a:solidFill>
              </a:rPr>
              <a:t>Messaging Extensions</a:t>
            </a:r>
          </a:p>
          <a:p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7893107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WHITE TEMPLATE">
  <a:themeElements>
    <a:clrScheme name="Custom 17">
      <a:dk1>
        <a:srgbClr val="505050"/>
      </a:dk1>
      <a:lt1>
        <a:srgbClr val="FFFFFF"/>
      </a:lt1>
      <a:dk2>
        <a:srgbClr val="0078D7"/>
      </a:dk2>
      <a:lt2>
        <a:srgbClr val="EAEAEA"/>
      </a:lt2>
      <a:accent1>
        <a:srgbClr val="0078D7"/>
      </a:accent1>
      <a:accent2>
        <a:srgbClr val="002050"/>
      </a:accent2>
      <a:accent3>
        <a:srgbClr val="008272"/>
      </a:accent3>
      <a:accent4>
        <a:srgbClr val="00B294"/>
      </a:accent4>
      <a:accent5>
        <a:srgbClr val="D83B01"/>
      </a:accent5>
      <a:accent6>
        <a:srgbClr val="FF8C00"/>
      </a:accent6>
      <a:hlink>
        <a:srgbClr val="505050"/>
      </a:hlink>
      <a:folHlink>
        <a:srgbClr val="505050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Sympraxis_Template_Multi_16x9.potx" id="{75FB0355-8A9B-424C-A806-109E53B4A2F5}" vid="{C0F5E342-DE1D-4FA8-B74C-E3ED709348E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5a5b9267-af7c-4f83-a29f-074b6059c8d9">
      <UserInfo>
        <DisplayName/>
        <AccountId xsi:nil="true"/>
        <AccountType/>
      </UserInfo>
    </SharedWithUsers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137F05D2E889C47B081B5D3D0942F4B" ma:contentTypeVersion="7" ma:contentTypeDescription="Create a new document." ma:contentTypeScope="" ma:versionID="be0a52332b68570859735266415ee113">
  <xsd:schema xmlns:xsd="http://www.w3.org/2001/XMLSchema" xmlns:xs="http://www.w3.org/2001/XMLSchema" xmlns:p="http://schemas.microsoft.com/office/2006/metadata/properties" xmlns:ns2="5a5b9267-af7c-4f83-a29f-074b6059c8d9" xmlns:ns3="c3c6ee6a-26dc-4c23-b79a-ebb4e40e8e01" targetNamespace="http://schemas.microsoft.com/office/2006/metadata/properties" ma:root="true" ma:fieldsID="933fe4373ca6dd16b04d44ce56f83eb0" ns2:_="" ns3:_="">
    <xsd:import namespace="5a5b9267-af7c-4f83-a29f-074b6059c8d9"/>
    <xsd:import namespace="c3c6ee6a-26dc-4c23-b79a-ebb4e40e8e01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a5b9267-af7c-4f83-a29f-074b6059c8d9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3c6ee6a-26dc-4c23-b79a-ebb4e40e8e0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3" nillable="true" ma:displayName="MediaServiceAutoTags" ma:description="" ma:internalName="MediaServiceAutoTags" ma:readOnly="true">
      <xsd:simpleType>
        <xsd:restriction base="dms:Text"/>
      </xsd:simpleType>
    </xsd:element>
    <xsd:element name="MediaServiceOCR" ma:index="14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990F116-B58F-4255-B05B-DA3808E0E5C6}">
  <ds:schemaRefs>
    <ds:schemaRef ds:uri="http://schemas.microsoft.com/office/2006/documentManagement/types"/>
    <ds:schemaRef ds:uri="http://purl.org/dc/elements/1.1/"/>
    <ds:schemaRef ds:uri="c3c6ee6a-26dc-4c23-b79a-ebb4e40e8e01"/>
    <ds:schemaRef ds:uri="http://purl.org/dc/dcmitype/"/>
    <ds:schemaRef ds:uri="http://purl.org/dc/terms/"/>
    <ds:schemaRef ds:uri="http://www.w3.org/XML/1998/namespace"/>
    <ds:schemaRef ds:uri="5a5b9267-af7c-4f83-a29f-074b6059c8d9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6D0B694A-21B0-463E-9FFC-3A5FB927AA4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a5b9267-af7c-4f83-a29f-074b6059c8d9"/>
    <ds:schemaRef ds:uri="c3c6ee6a-26dc-4c23-b79a-ebb4e40e8e0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WHITE TEMPLATE</Template>
  <TotalTime>4638</TotalTime>
  <Words>1984</Words>
  <Application>Microsoft Macintosh PowerPoint</Application>
  <PresentationFormat>Custom</PresentationFormat>
  <Paragraphs>321</Paragraphs>
  <Slides>40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7" baseType="lpstr">
      <vt:lpstr>Arial</vt:lpstr>
      <vt:lpstr>Calibri</vt:lpstr>
      <vt:lpstr>Consolas</vt:lpstr>
      <vt:lpstr>Segoe UI</vt:lpstr>
      <vt:lpstr>Segoe UI Light</vt:lpstr>
      <vt:lpstr>Wingdings</vt:lpstr>
      <vt:lpstr>WHITE TEMPLATE</vt:lpstr>
      <vt:lpstr>Creating Custom Applications in Teams Using SPFx</vt:lpstr>
      <vt:lpstr>PowerPoint Presentation</vt:lpstr>
      <vt:lpstr>Agenda</vt:lpstr>
      <vt:lpstr>Agenda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Agenda</vt:lpstr>
      <vt:lpstr>Let’s Get Started</vt:lpstr>
      <vt:lpstr>Agenda</vt:lpstr>
      <vt:lpstr>Teamify!</vt:lpstr>
      <vt:lpstr>Agenda</vt:lpstr>
      <vt:lpstr>Let’s Get Real</vt:lpstr>
      <vt:lpstr>Agenda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Time for Q&amp;A…</vt:lpstr>
      <vt:lpstr>Resources</vt:lpstr>
      <vt:lpstr>THANK YOU!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 goes here</dc:title>
  <dc:subject>&lt;Speech title here&gt;</dc:subject>
  <dc:creator>Derek Cash-Peterson</dc:creator>
  <cp:keywords/>
  <dc:description>Template: _x000d_
Formatting: _x000d_
Audience Type:</dc:description>
  <cp:lastModifiedBy>Derek Cash-Peterson</cp:lastModifiedBy>
  <cp:revision>3</cp:revision>
  <dcterms:created xsi:type="dcterms:W3CDTF">2019-07-13T16:55:23Z</dcterms:created>
  <dcterms:modified xsi:type="dcterms:W3CDTF">2020-02-22T17:36:23Z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0x010100C137F05D2E889C47B081B5D3D0942F4B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</Properties>
</file>